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Open Sans" panose="020B0606030504020204" pitchFamily="34" charset="0"/>
      <p:regular r:id="rId24"/>
      <p:bold r:id="rId25"/>
      <p:italic r:id="rId26"/>
      <p:boldItalic r:id="rId27"/>
    </p:embeddedFont>
    <p:embeddedFont>
      <p:font typeface="Open Sans Light" panose="020B0306030504020204" pitchFamily="34" charset="0"/>
      <p:regular r:id="rId28"/>
      <p:bold r:id="rId29"/>
      <p:italic r:id="rId30"/>
      <p:boldItalic r:id="rId31"/>
    </p:embeddedFont>
    <p:embeddedFont>
      <p:font typeface="PT Sans Narrow" panose="020B0506020203020204" pitchFamily="34" charset="77"/>
      <p:regular r:id="rId32"/>
      <p:bold r:id="rId33"/>
    </p:embeddedFont>
    <p:embeddedFont>
      <p:font typeface="Roboto"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QvNBKRs4AOFW1FDNWb8bRPr7NK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5FC0697-A6C2-4FDB-8BAA-5CB4F715ECF0}">
  <a:tblStyle styleId="{65FC0697-A6C2-4FDB-8BAA-5CB4F715ECF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font" Target="fonts/font11.fntdata"/><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info@ifcn.or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oynter.org/fact-checking/2022/google-and-youtube-partner-with-poynters-international-fact-checking-network-on-13-2-million-grant-for-the-global-fact-checking-communit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800"/>
              <a:buFont typeface="Arial"/>
              <a:buNone/>
            </a:pPr>
            <a:r>
              <a:rPr lang="en" sz="1200">
                <a:solidFill>
                  <a:srgbClr val="434343"/>
                </a:solidFill>
              </a:rPr>
              <a:t>With over 325 applications created in 2023, this feedback session will focus on the most common issues and trends identified by reviewers. We will be providing information and findings from the 2023 Global Fact Check Fund (GFCF) Applications of BUILD, GROW &amp; ENGAGE. </a:t>
            </a:r>
            <a:endParaRPr sz="1200">
              <a:solidFill>
                <a:srgbClr val="434343"/>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d15ae845bc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g2d15ae845bc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t>This section is similar to your “pitch”, your “hook” or simply the first step in engaging your audience -</a:t>
            </a:r>
            <a:r>
              <a:rPr lang="en" sz="1200" i="1"/>
              <a:t> the reviewers.      </a:t>
            </a:r>
            <a:endParaRPr sz="1200" i="1"/>
          </a:p>
          <a:p>
            <a:pPr marL="0" lvl="0" indent="0" algn="l" rtl="0">
              <a:lnSpc>
                <a:spcPct val="100000"/>
              </a:lnSpc>
              <a:spcBef>
                <a:spcPts val="0"/>
              </a:spcBef>
              <a:spcAft>
                <a:spcPts val="0"/>
              </a:spcAft>
              <a:buSzPts val="1100"/>
              <a:buNone/>
            </a:pPr>
            <a:r>
              <a:rPr lang="en" sz="1200">
                <a:solidFill>
                  <a:schemeClr val="dk1"/>
                </a:solidFill>
              </a:rPr>
              <a:t>You will be sharing:</a:t>
            </a:r>
            <a:endParaRPr sz="1200">
              <a:solidFill>
                <a:schemeClr val="dk1"/>
              </a:solidFill>
            </a:endParaRPr>
          </a:p>
          <a:p>
            <a:pPr marL="0" lvl="0" indent="0" algn="l" rtl="0">
              <a:lnSpc>
                <a:spcPct val="100000"/>
              </a:lnSpc>
              <a:spcBef>
                <a:spcPts val="0"/>
              </a:spcBef>
              <a:spcAft>
                <a:spcPts val="0"/>
              </a:spcAft>
              <a:buSzPts val="1100"/>
              <a:buNone/>
            </a:pPr>
            <a:r>
              <a:rPr lang="en" sz="1200">
                <a:solidFill>
                  <a:schemeClr val="dk1"/>
                </a:solidFill>
              </a:rPr>
              <a:t>(1) who you are as an organization, </a:t>
            </a:r>
            <a:endParaRPr sz="1200">
              <a:solidFill>
                <a:schemeClr val="dk1"/>
              </a:solidFill>
            </a:endParaRPr>
          </a:p>
          <a:p>
            <a:pPr marL="0" lvl="0" indent="0" algn="l" rtl="0">
              <a:lnSpc>
                <a:spcPct val="100000"/>
              </a:lnSpc>
              <a:spcBef>
                <a:spcPts val="0"/>
              </a:spcBef>
              <a:spcAft>
                <a:spcPts val="0"/>
              </a:spcAft>
              <a:buSzPts val="1100"/>
              <a:buNone/>
            </a:pPr>
            <a:r>
              <a:rPr lang="en" sz="1200">
                <a:solidFill>
                  <a:schemeClr val="dk1"/>
                </a:solidFill>
              </a:rPr>
              <a:t>(2) what you want to do and why, and </a:t>
            </a:r>
            <a:endParaRPr sz="1200">
              <a:solidFill>
                <a:schemeClr val="dk1"/>
              </a:solidFill>
            </a:endParaRPr>
          </a:p>
          <a:p>
            <a:pPr marL="0" lvl="0" indent="0" algn="l" rtl="0">
              <a:lnSpc>
                <a:spcPct val="100000"/>
              </a:lnSpc>
              <a:spcBef>
                <a:spcPts val="0"/>
              </a:spcBef>
              <a:spcAft>
                <a:spcPts val="0"/>
              </a:spcAft>
              <a:buSzPts val="1100"/>
              <a:buNone/>
            </a:pPr>
            <a:r>
              <a:rPr lang="en" sz="1200">
                <a:solidFill>
                  <a:schemeClr val="dk1"/>
                </a:solidFill>
              </a:rPr>
              <a:t>(3) why this specific tier of funding is a match for your application</a:t>
            </a:r>
            <a:endParaRPr sz="1200">
              <a:solidFill>
                <a:schemeClr val="dk1"/>
              </a:solidFill>
            </a:endParaRPr>
          </a:p>
          <a:p>
            <a:pPr marL="0" lvl="0" indent="0" algn="l" rtl="0">
              <a:lnSpc>
                <a:spcPct val="100000"/>
              </a:lnSpc>
              <a:spcBef>
                <a:spcPts val="0"/>
              </a:spcBef>
              <a:spcAft>
                <a:spcPts val="0"/>
              </a:spcAft>
              <a:buSzPts val="1100"/>
              <a:buNone/>
            </a:pPr>
            <a:endParaRPr sz="1200"/>
          </a:p>
          <a:p>
            <a:pPr marL="171450" lvl="0" indent="0" algn="l" rtl="0">
              <a:lnSpc>
                <a:spcPct val="115000"/>
              </a:lnSpc>
              <a:spcBef>
                <a:spcPts val="0"/>
              </a:spcBef>
              <a:spcAft>
                <a:spcPts val="0"/>
              </a:spcAft>
              <a:buClr>
                <a:srgbClr val="434343"/>
              </a:buClr>
              <a:buSzPts val="1800"/>
              <a:buFont typeface="Arial"/>
              <a:buNone/>
            </a:pPr>
            <a:r>
              <a:rPr lang="en" sz="1200">
                <a:solidFill>
                  <a:schemeClr val="dk1"/>
                </a:solidFill>
              </a:rPr>
              <a:t>Answers must be complete, meaning that there are no big gaps or additional information that the reviewers would be lacking in order to understand this section.</a:t>
            </a:r>
            <a:endParaRPr sz="1200">
              <a:solidFill>
                <a:schemeClr val="dk1"/>
              </a:solidFill>
            </a:endParaRPr>
          </a:p>
          <a:p>
            <a:pPr marL="0" lvl="0" indent="0" algn="l" rtl="0">
              <a:lnSpc>
                <a:spcPct val="100000"/>
              </a:lnSpc>
              <a:spcBef>
                <a:spcPts val="0"/>
              </a:spcBef>
              <a:spcAft>
                <a:spcPts val="0"/>
              </a:spcAft>
              <a:buSzPts val="1100"/>
              <a:buNone/>
            </a:pPr>
            <a:endParaRPr sz="1200">
              <a:solidFill>
                <a:schemeClr val="dk1"/>
              </a:solidFill>
            </a:endParaRPr>
          </a:p>
          <a:p>
            <a:pPr marL="0" lvl="0" indent="0" algn="l" rtl="0">
              <a:lnSpc>
                <a:spcPct val="100000"/>
              </a:lnSpc>
              <a:spcBef>
                <a:spcPts val="0"/>
              </a:spcBef>
              <a:spcAft>
                <a:spcPts val="0"/>
              </a:spcAft>
              <a:buSzPts val="1100"/>
              <a:buNone/>
            </a:pPr>
            <a:endParaRPr sz="1200" i="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t>This section is an opportunity for the reader (reviewer) to learn about the more significant challenge that you have identified, something that really needs to be addressed. </a:t>
            </a:r>
            <a:endParaRPr sz="1200"/>
          </a:p>
          <a:p>
            <a:pPr marL="0" lvl="0" indent="0" algn="l" rtl="0">
              <a:lnSpc>
                <a:spcPct val="100000"/>
              </a:lnSpc>
              <a:spcBef>
                <a:spcPts val="0"/>
              </a:spcBef>
              <a:spcAft>
                <a:spcPts val="0"/>
              </a:spcAft>
              <a:buSzPts val="1100"/>
              <a:buNone/>
            </a:pPr>
            <a:r>
              <a:rPr lang="en" sz="1200"/>
              <a:t>If you are vague about the problem OR if your issues is a “nice to have it fixed” challenge, then it may not be understood as a compelling or strong need to your reader. What else could make it stronger? Evidence, data, numbers or reference to documented impacts of not having the need addressed will give a more in-depth picture for the reviewer. </a:t>
            </a:r>
            <a:endParaRPr sz="1200"/>
          </a:p>
          <a:p>
            <a:pPr marL="0" lvl="0" indent="0" algn="l" rtl="0">
              <a:lnSpc>
                <a:spcPct val="100000"/>
              </a:lnSpc>
              <a:spcBef>
                <a:spcPts val="0"/>
              </a:spcBef>
              <a:spcAft>
                <a:spcPts val="0"/>
              </a:spcAft>
              <a:buSzPts val="1100"/>
              <a:buNone/>
            </a:pPr>
            <a:r>
              <a:rPr lang="en" sz="1200"/>
              <a:t>If you have a lot of needs, make sure to identify the most achievable need that can be addressed with the resources that you will have, within the award budget and in the timeline available for the grant period. </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This provides reviewers with a strong and compelling “why” for your application</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endParaRPr sz="1500"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t>We do not have a specific set of objectives or indicators that you must tell us. We want YOU to tell us what is important to you-based on the need you are trying to address. Often funders will tell you the objectives or the indicators.</a:t>
            </a: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434343"/>
                </a:solidFill>
              </a:rPr>
              <a:t>Activity timeline-where all activities and their tentative timelines are listed. Thoughtful timelines are consider all activities and M&amp;E proposed in the action plan and M&amp;E sections respectively, are realistic given the proposed scope of work and resources.-</a:t>
            </a:r>
            <a:r>
              <a:rPr lang="en" sz="1200" i="1">
                <a:solidFill>
                  <a:srgbClr val="434343"/>
                </a:solidFill>
              </a:rPr>
              <a:t>Please edit the form as needed!</a:t>
            </a:r>
            <a:endParaRPr sz="1200" i="1">
              <a:solidFill>
                <a:srgbClr val="434343"/>
              </a:solidFill>
            </a:endParaRPr>
          </a:p>
          <a:p>
            <a:pPr marL="0" lvl="0" indent="0" algn="l" rtl="0">
              <a:lnSpc>
                <a:spcPct val="115000"/>
              </a:lnSpc>
              <a:spcBef>
                <a:spcPts val="0"/>
              </a:spcBef>
              <a:spcAft>
                <a:spcPts val="0"/>
              </a:spcAft>
              <a:buNone/>
            </a:pPr>
            <a:endParaRPr i="1">
              <a:solidFill>
                <a:srgbClr val="434343"/>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d15ae845bc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2d15ae845bc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200" b="1" i="1">
                <a:solidFill>
                  <a:srgbClr val="434343"/>
                </a:solidFill>
              </a:rPr>
              <a:t>Tip</a:t>
            </a:r>
            <a:r>
              <a:rPr lang="en" sz="1200" i="1">
                <a:solidFill>
                  <a:srgbClr val="434343"/>
                </a:solidFill>
              </a:rPr>
              <a:t>: because of the timeline (to review applications, announce awards and finalize contracts) we suggest designing your project, or in the case of BUILD your activities, to begin sometime between </a:t>
            </a:r>
            <a:r>
              <a:rPr lang="en" sz="1200" i="1" u="sng">
                <a:solidFill>
                  <a:srgbClr val="434343"/>
                </a:solidFill>
              </a:rPr>
              <a:t>8-10 weeks after the close of applications</a:t>
            </a:r>
            <a:r>
              <a:rPr lang="en" sz="1200" i="1">
                <a:solidFill>
                  <a:srgbClr val="434343"/>
                </a:solidFill>
              </a:rPr>
              <a:t>. While we understand that timelines may need to be shifted, this time frame will allow for a more realistic timeline.</a:t>
            </a:r>
            <a:endParaRPr sz="1200" i="1">
              <a:solidFill>
                <a:srgbClr val="434343"/>
              </a:solidFill>
            </a:endParaRPr>
          </a:p>
          <a:p>
            <a:pPr marL="0" lvl="0" indent="0" algn="l" rtl="0">
              <a:lnSpc>
                <a:spcPct val="115000"/>
              </a:lnSpc>
              <a:spcBef>
                <a:spcPts val="0"/>
              </a:spcBef>
              <a:spcAft>
                <a:spcPts val="0"/>
              </a:spcAft>
              <a:buSzPts val="1100"/>
              <a:buNone/>
            </a:pPr>
            <a:endParaRPr sz="1200" i="1">
              <a:solidFill>
                <a:srgbClr val="434343"/>
              </a:solidFill>
            </a:endParaRPr>
          </a:p>
          <a:p>
            <a:pPr marL="0" lvl="0" indent="0" algn="l" rtl="0">
              <a:lnSpc>
                <a:spcPct val="115000"/>
              </a:lnSpc>
              <a:spcBef>
                <a:spcPts val="0"/>
              </a:spcBef>
              <a:spcAft>
                <a:spcPts val="0"/>
              </a:spcAft>
              <a:buClr>
                <a:schemeClr val="dk1"/>
              </a:buClr>
              <a:buSzPts val="1100"/>
              <a:buFont typeface="Arial"/>
              <a:buNone/>
            </a:pPr>
            <a:r>
              <a:rPr lang="en" sz="1200" i="1">
                <a:solidFill>
                  <a:srgbClr val="434343"/>
                </a:solidFill>
              </a:rPr>
              <a:t>Please also don’t forget to consider predictable events, such as staff time off, and if you know that a lot of your staff may not be available during a certain time (winter or summer holidays), you may consider avoiding having those time periods be deadlines for any proposed activities or reporting.</a:t>
            </a:r>
            <a:endParaRPr sz="1200" i="1">
              <a:solidFill>
                <a:srgbClr val="434343"/>
              </a:solidFill>
            </a:endParaRPr>
          </a:p>
          <a:p>
            <a:pPr marL="0" lvl="0" indent="0" algn="l" rtl="0">
              <a:lnSpc>
                <a:spcPct val="115000"/>
              </a:lnSpc>
              <a:spcBef>
                <a:spcPts val="0"/>
              </a:spcBef>
              <a:spcAft>
                <a:spcPts val="0"/>
              </a:spcAft>
              <a:buClr>
                <a:schemeClr val="dk1"/>
              </a:buClr>
              <a:buSzPts val="1100"/>
              <a:buFont typeface="Arial"/>
              <a:buNone/>
            </a:pPr>
            <a:endParaRPr sz="1200" i="1">
              <a:solidFill>
                <a:srgbClr val="434343"/>
              </a:solidFill>
            </a:endParaRPr>
          </a:p>
          <a:p>
            <a:pPr marL="0" lvl="0" indent="0" algn="l" rtl="0">
              <a:lnSpc>
                <a:spcPct val="115000"/>
              </a:lnSpc>
              <a:spcBef>
                <a:spcPts val="0"/>
              </a:spcBef>
              <a:spcAft>
                <a:spcPts val="0"/>
              </a:spcAft>
              <a:buClr>
                <a:schemeClr val="dk1"/>
              </a:buClr>
              <a:buSzPts val="1100"/>
              <a:buFont typeface="Arial"/>
              <a:buNone/>
            </a:pPr>
            <a:endParaRPr sz="1200" b="1">
              <a:solidFill>
                <a:srgbClr val="434343"/>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d15ae845bc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2d15ae845bc_1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budget template requests that you put together a detailed budget for your proposed initiative, taking into consideration staff time, monitoring &amp; evaluation activities, etc.</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Go back to your Action Plan and Activity Timeline.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Ask some questions - For example, Will the budget support the people needed to implement the activities </a:t>
            </a:r>
            <a:r>
              <a:rPr lang="en" sz="1200" b="1">
                <a:solidFill>
                  <a:schemeClr val="dk1"/>
                </a:solidFill>
              </a:rPr>
              <a:t>for the entire grant period</a:t>
            </a:r>
            <a:r>
              <a:rPr lang="en" sz="1200">
                <a:solidFill>
                  <a:schemeClr val="dk1"/>
                </a:solidFill>
              </a:rPr>
              <a:t>? Will there need to be equipment purchases, training on the equipment and maintenance costs?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Will your staff need certifications to improve specific skills that will be tied to an activity?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Please do not include line items that are not clearly linked to the proposed activities. Reviewers will stop to look for this information elsewhere in your application and will most likely consider this a weaker budget if it exists as a stand-alone, mysterious item.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200" i="1">
                <a:solidFill>
                  <a:schemeClr val="dk1"/>
                </a:solidFill>
              </a:rPr>
              <a:t>Please edit the form as needed!</a:t>
            </a:r>
            <a:endParaRPr sz="12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d15ae845bc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g2d15ae845bc_1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t>Please note that we cannot reimburse any costs related to the proposal done before the official award date. </a:t>
            </a:r>
            <a:endParaRPr sz="1200"/>
          </a:p>
          <a:p>
            <a:pPr marL="0" lvl="0" indent="0" algn="l" rtl="0">
              <a:lnSpc>
                <a:spcPct val="100000"/>
              </a:lnSpc>
              <a:spcBef>
                <a:spcPts val="0"/>
              </a:spcBef>
              <a:spcAft>
                <a:spcPts val="0"/>
              </a:spcAft>
              <a:buSzPts val="1100"/>
              <a:buNone/>
            </a:pPr>
            <a:r>
              <a:rPr lang="en" sz="1200"/>
              <a:t>Also please be sure to use a reasonable currency converter to the USD.</a:t>
            </a:r>
            <a:endParaRPr sz="1200"/>
          </a:p>
          <a:p>
            <a:pPr marL="0" lvl="0" indent="0" algn="l" rtl="0">
              <a:lnSpc>
                <a:spcPct val="100000"/>
              </a:lnSpc>
              <a:spcBef>
                <a:spcPts val="0"/>
              </a:spcBef>
              <a:spcAft>
                <a:spcPts val="0"/>
              </a:spcAft>
              <a:buSzPts val="1100"/>
              <a:buNone/>
            </a:pPr>
            <a:r>
              <a:rPr lang="en" sz="1200"/>
              <a:t>Reviewers will be looking for reasonable costs for things such as contractor, freelancers, salaries and other line items. </a:t>
            </a:r>
            <a:endParaRPr sz="1200"/>
          </a:p>
          <a:p>
            <a:pPr marL="0" lvl="0" indent="0" algn="l" rtl="0">
              <a:lnSpc>
                <a:spcPct val="100000"/>
              </a:lnSpc>
              <a:spcBef>
                <a:spcPts val="0"/>
              </a:spcBef>
              <a:spcAft>
                <a:spcPts val="0"/>
              </a:spcAft>
              <a:buSzPts val="1100"/>
              <a:buNone/>
            </a:pPr>
            <a:r>
              <a:rPr lang="en" sz="1200"/>
              <a:t>For BUILD 2024, if your proposal is top-heavy with salaries, please be clear on how this is the best use of funds for your operations. </a:t>
            </a:r>
            <a:endParaRPr sz="1200"/>
          </a:p>
          <a:p>
            <a:pPr marL="0" lvl="0" indent="0" algn="l" rtl="0">
              <a:lnSpc>
                <a:spcPct val="100000"/>
              </a:lnSpc>
              <a:spcBef>
                <a:spcPts val="0"/>
              </a:spcBef>
              <a:spcAft>
                <a:spcPts val="0"/>
              </a:spcAft>
              <a:buSzPts val="1100"/>
              <a:buNone/>
            </a:pPr>
            <a:r>
              <a:rPr lang="en" sz="1200"/>
              <a:t>and consider implications when deciding on budget allocation. </a:t>
            </a:r>
            <a:r>
              <a:rPr lang="en" sz="1200">
                <a:solidFill>
                  <a:schemeClr val="dk1"/>
                </a:solidFill>
              </a:rPr>
              <a:t>Personnel; Facility Infrastructure; Training; Subscriptions; Software and Hardware; Web Infrastructure; Other - this category is to make sure that you can describe line items which require a budget, but may not fit into the categories above.</a:t>
            </a: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endParaRPr sz="1600"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d0be35695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d0be3569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Provide a short overview of the Fund and the 3 tiers;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Share summaries of </a:t>
            </a:r>
            <a:r>
              <a:rPr lang="en" sz="1200" b="1">
                <a:solidFill>
                  <a:schemeClr val="dk1"/>
                </a:solidFill>
              </a:rPr>
              <a:t>common challenges</a:t>
            </a:r>
            <a:r>
              <a:rPr lang="en" sz="1200">
                <a:solidFill>
                  <a:schemeClr val="dk1"/>
                </a:solidFill>
              </a:rPr>
              <a:t> among the 2023 applications</a:t>
            </a:r>
            <a:r>
              <a:rPr lang="en" sz="1200" b="1">
                <a:solidFill>
                  <a:schemeClr val="dk1"/>
                </a:solidFill>
              </a:rPr>
              <a:t>; </a:t>
            </a:r>
            <a:endParaRPr sz="1200" b="1">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Dive into the application sections, their purpose and helpful hints for a strong </a:t>
            </a:r>
            <a:r>
              <a:rPr lang="en" sz="12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proposal</a:t>
            </a:r>
            <a:r>
              <a:rPr lang="en" sz="1200">
                <a:solidFill>
                  <a:schemeClr val="dk1"/>
                </a:solidFill>
              </a:rPr>
              <a:t>;</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Review a typical grant Award Cycle</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Direct you to resources that can assist with applications in 2024;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And jump into any questions you may have. </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Please drop your questions into the chat or you may ask them at the end. </a:t>
            </a:r>
            <a:endParaRPr sz="120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t>We will be happy to answer your general questions at this time. Please remember this is not an individual feedback session. So please ask your questions in a way that will be helpful and inform others.  </a:t>
            </a:r>
            <a:r>
              <a:rPr lang="en" sz="1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If you have questions specific to your application, please reach out </a:t>
            </a:r>
            <a:r>
              <a:rPr lang="en" sz="1200"/>
              <a:t>to us at </a:t>
            </a:r>
            <a:r>
              <a:rPr lang="en" sz="1200" u="sng">
                <a:solidFill>
                  <a:schemeClr val="hlink"/>
                </a:solidFill>
                <a:hlinkClick r:id="rId3"/>
              </a:rPr>
              <a:t>info@ifcn.org</a:t>
            </a:r>
            <a:r>
              <a:rPr lang="en" sz="1200"/>
              <a:t> with the subject line “Name of grant (BUILD 2023, GROW 2023 or ENGAGE 2023) Application Question”</a:t>
            </a:r>
            <a:endParaRPr sz="1200"/>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The IFCN is continuing a </a:t>
            </a:r>
            <a:r>
              <a:rPr lang="en" sz="1200">
                <a:solidFill>
                  <a:schemeClr val="dk1"/>
                </a:solidFill>
                <a:uFill>
                  <a:noFill/>
                </a:uFill>
                <a:hlinkClick r:id="rId3">
                  <a:extLst>
                    <a:ext uri="{A12FA001-AC4F-418D-AE19-62706E023703}">
                      <ahyp:hlinkClr xmlns:ahyp="http://schemas.microsoft.com/office/drawing/2018/hyperlinkcolor" val="tx"/>
                    </a:ext>
                  </a:extLst>
                </a:hlinkClick>
              </a:rPr>
              <a:t>partnership with Google and YouTube</a:t>
            </a:r>
            <a:r>
              <a:rPr lang="en" sz="1200">
                <a:solidFill>
                  <a:schemeClr val="dk1"/>
                </a:solidFill>
              </a:rPr>
              <a:t> to support fact-checking initiatives worldwide and reduce the harm of misinformation by strengthening organization capabilities. This $12 million Global Fact Check Fund supports verified signatories to the IFCN Code of Principles, as well as endorsed, non-signatory, fact-checking organizations. </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The International Fact-Checking Network (IFCN) at the nonprofit Poynter Institute, a global leader in journalistic excellence, announced a </a:t>
            </a:r>
            <a:r>
              <a:rPr lang="en" sz="1200">
                <a:solidFill>
                  <a:schemeClr val="dk1"/>
                </a:solidFill>
                <a:uFill>
                  <a:noFill/>
                </a:uFill>
                <a:hlinkClick r:id="rId3">
                  <a:extLst>
                    <a:ext uri="{A12FA001-AC4F-418D-AE19-62706E023703}">
                      <ahyp:hlinkClr xmlns:ahyp="http://schemas.microsoft.com/office/drawing/2018/hyperlinkcolor" val="tx"/>
                    </a:ext>
                  </a:extLst>
                </a:hlinkClick>
              </a:rPr>
              <a:t>partnership with Google and YouTube on November 29, 2022</a:t>
            </a:r>
            <a:r>
              <a:rPr lang="en" sz="1200">
                <a:solidFill>
                  <a:schemeClr val="dk1"/>
                </a:solidFill>
              </a:rPr>
              <a:t> to support fact-checking initiatives worldwide and reduce the harm of misinformation. The $12 million Global Fact Check Fund supports verified signatories to the IFCN Code of Principles, as well as endorsed non-signatory, fact-checking organizations. </a:t>
            </a:r>
            <a:endParaRPr sz="12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20000"/>
              </a:lnSpc>
              <a:spcBef>
                <a:spcPts val="0"/>
              </a:spcBef>
              <a:spcAft>
                <a:spcPts val="0"/>
              </a:spcAft>
              <a:buClr>
                <a:schemeClr val="dk1"/>
              </a:buClr>
              <a:buSzPts val="1200"/>
              <a:buChar char="●"/>
            </a:pPr>
            <a:r>
              <a:rPr lang="en" sz="1200">
                <a:solidFill>
                  <a:schemeClr val="dk1"/>
                </a:solidFill>
              </a:rPr>
              <a:t>For 2024, the focus of each tier has been refined as a result of direct feedback from the community. This updated information can be found on the grants website. </a:t>
            </a:r>
            <a:endParaRPr sz="1200">
              <a:solidFill>
                <a:schemeClr val="dk1"/>
              </a:solidFill>
            </a:endParaRPr>
          </a:p>
          <a:p>
            <a:pPr marL="457200" lvl="0" indent="-304800" algn="l" rtl="0">
              <a:lnSpc>
                <a:spcPct val="120000"/>
              </a:lnSpc>
              <a:spcBef>
                <a:spcPts val="0"/>
              </a:spcBef>
              <a:spcAft>
                <a:spcPts val="0"/>
              </a:spcAft>
              <a:buClr>
                <a:schemeClr val="dk1"/>
              </a:buClr>
              <a:buSzPts val="1200"/>
              <a:buChar char="●"/>
            </a:pPr>
            <a:r>
              <a:rPr lang="en" sz="1200">
                <a:solidFill>
                  <a:schemeClr val="dk1"/>
                </a:solidFill>
              </a:rPr>
              <a:t>Please know that applying to a </a:t>
            </a:r>
            <a:r>
              <a:rPr lang="en" sz="1200" u="sng">
                <a:solidFill>
                  <a:schemeClr val="dk1"/>
                </a:solidFill>
              </a:rPr>
              <a:t>particular</a:t>
            </a:r>
            <a:r>
              <a:rPr lang="en" sz="1200">
                <a:solidFill>
                  <a:schemeClr val="dk1"/>
                </a:solidFill>
              </a:rPr>
              <a:t> grant tier is a decision for each applicant to make.</a:t>
            </a:r>
            <a:endParaRPr sz="1200">
              <a:solidFill>
                <a:schemeClr val="dk1"/>
              </a:solidFill>
            </a:endParaRPr>
          </a:p>
          <a:p>
            <a:pPr marL="457200" lvl="0" indent="-304800" algn="l" rtl="0">
              <a:lnSpc>
                <a:spcPct val="120000"/>
              </a:lnSpc>
              <a:spcBef>
                <a:spcPts val="0"/>
              </a:spcBef>
              <a:spcAft>
                <a:spcPts val="0"/>
              </a:spcAft>
              <a:buClr>
                <a:schemeClr val="dk1"/>
              </a:buClr>
              <a:buSzPts val="1200"/>
              <a:buChar char="●"/>
            </a:pPr>
            <a:r>
              <a:rPr lang="en" sz="1200">
                <a:solidFill>
                  <a:schemeClr val="dk1"/>
                </a:solidFill>
              </a:rPr>
              <a:t>Unlike most grant opportunities, we have attempted to create non-prescriptive guidance on what you decide to apply for, as you are the best determinate for your capacity building needs.</a:t>
            </a:r>
            <a:endParaRPr sz="1200">
              <a:solidFill>
                <a:schemeClr val="dk1"/>
              </a:solidFill>
            </a:endParaRPr>
          </a:p>
          <a:p>
            <a:pPr marL="457200" lvl="0" indent="-304800" algn="l" rtl="0">
              <a:lnSpc>
                <a:spcPct val="120000"/>
              </a:lnSpc>
              <a:spcBef>
                <a:spcPts val="0"/>
              </a:spcBef>
              <a:spcAft>
                <a:spcPts val="0"/>
              </a:spcAft>
              <a:buClr>
                <a:schemeClr val="dk1"/>
              </a:buClr>
              <a:buSzPts val="1200"/>
              <a:buChar char="●"/>
            </a:pPr>
            <a:r>
              <a:rPr lang="en" sz="1200">
                <a:solidFill>
                  <a:schemeClr val="dk1"/>
                </a:solidFill>
              </a:rPr>
              <a:t>We do encourage applicants to consider what their needs are in relation to the focus of the grant tier they are interested in. For example, GROW is to support the increased development of operations through perhaps the diversification of revenue streams, growth of organizational technical, human, and operational capacities, and/or enhancing content quality. This focus is to help support an established enterprise to achieve the next level of functioning across the organization.</a:t>
            </a:r>
            <a:endParaRPr sz="12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a:solidFill>
                  <a:schemeClr val="dk1"/>
                </a:solidFill>
              </a:rPr>
              <a:t>When looking at the differences between BUILD, GROW &amp; ENGAGE, again we encourage each applicant to match their needs to the focus of each grant tier.: </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a:solidFill>
                  <a:schemeClr val="dk1"/>
                </a:solidFill>
              </a:rPr>
              <a:t>BUILD = Please note that, unlike last year, BUILD is no longer a project-based opportunity. It has been changed to be a resource to support general operations of an organization by addressing their material, technical, and/or personnel needs. For example, applicants for BUILD 2024 could use the funds to pay staff or purchase tools or services that contribute to the continuity of operations, resilience, security, or immediate sustainability of the organization. </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a:solidFill>
                  <a:schemeClr val="dk1"/>
                </a:solidFill>
              </a:rPr>
              <a:t>GROW = will help established organizations to create new projects or develop project that are ready to be enhanced. This may include efforts to shore up the institutional capacity of the organization. </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a:solidFill>
                  <a:schemeClr val="dk1"/>
                </a:solidFill>
              </a:rPr>
              <a:t>ENGAGE = supports scaling up</a:t>
            </a:r>
            <a:r>
              <a:rPr lang="en" sz="1200" i="1">
                <a:solidFill>
                  <a:schemeClr val="dk1"/>
                </a:solidFill>
              </a:rPr>
              <a:t> the reach of content,</a:t>
            </a:r>
            <a:r>
              <a:rPr lang="en" sz="1200">
                <a:solidFill>
                  <a:schemeClr val="dk1"/>
                </a:solidFill>
              </a:rPr>
              <a:t> or the strengthening &amp; expanding audience or stakeholder engagement and innovation, or experimenting to develop tools for expanding fact-checking. </a:t>
            </a:r>
            <a:endParaRPr sz="1200">
              <a:solidFill>
                <a:schemeClr val="dk1"/>
              </a:solidFill>
            </a:endParaRPr>
          </a:p>
          <a:p>
            <a:pPr marL="0" marR="218583" lvl="0" indent="0" algn="l" rtl="0">
              <a:lnSpc>
                <a:spcPct val="100000"/>
              </a:lnSpc>
              <a:spcBef>
                <a:spcPts val="0"/>
              </a:spcBef>
              <a:spcAft>
                <a:spcPts val="0"/>
              </a:spcAft>
              <a:buClr>
                <a:schemeClr val="dk1"/>
              </a:buClr>
              <a:buSzPts val="1400"/>
              <a:buFont typeface="Arial"/>
              <a:buNone/>
            </a:pPr>
            <a:endParaRPr sz="1200">
              <a:solidFill>
                <a:schemeClr val="dk1"/>
              </a:solidFill>
            </a:endParaRPr>
          </a:p>
          <a:p>
            <a:pPr marL="0" marR="218583" lvl="0" indent="0" algn="l" rtl="0">
              <a:lnSpc>
                <a:spcPct val="100000"/>
              </a:lnSpc>
              <a:spcBef>
                <a:spcPts val="0"/>
              </a:spcBef>
              <a:spcAft>
                <a:spcPts val="0"/>
              </a:spcAft>
              <a:buClr>
                <a:schemeClr val="dk1"/>
              </a:buClr>
              <a:buSzPts val="1400"/>
              <a:buFont typeface="Arial"/>
              <a:buNone/>
            </a:pPr>
            <a:r>
              <a:rPr lang="en" sz="1200">
                <a:solidFill>
                  <a:schemeClr val="dk1"/>
                </a:solidFill>
              </a:rPr>
              <a:t>The Fund exists to support fact checking and cannot be awarded to support:</a:t>
            </a:r>
            <a:endParaRPr sz="1200">
              <a:solidFill>
                <a:schemeClr val="dk1"/>
              </a:solidFill>
            </a:endParaRPr>
          </a:p>
          <a:p>
            <a:pPr marL="914400" marR="218583" lvl="0" indent="-304800" algn="l" rtl="0">
              <a:lnSpc>
                <a:spcPct val="100000"/>
              </a:lnSpc>
              <a:spcBef>
                <a:spcPts val="0"/>
              </a:spcBef>
              <a:spcAft>
                <a:spcPts val="0"/>
              </a:spcAft>
              <a:buClr>
                <a:schemeClr val="dk1"/>
              </a:buClr>
              <a:buSzPts val="1200"/>
              <a:buChar char="●"/>
            </a:pPr>
            <a:r>
              <a:rPr lang="en" sz="1200">
                <a:solidFill>
                  <a:schemeClr val="dk1"/>
                </a:solidFill>
              </a:rPr>
              <a:t>Organizations with affiliations to elected officials, political parties or religious groups </a:t>
            </a:r>
            <a:endParaRPr sz="1200">
              <a:solidFill>
                <a:schemeClr val="dk1"/>
              </a:solidFill>
            </a:endParaRPr>
          </a:p>
          <a:p>
            <a:pPr marL="914400" marR="218583" lvl="0" indent="-304800" algn="l" rtl="0">
              <a:lnSpc>
                <a:spcPct val="100000"/>
              </a:lnSpc>
              <a:spcBef>
                <a:spcPts val="0"/>
              </a:spcBef>
              <a:spcAft>
                <a:spcPts val="0"/>
              </a:spcAft>
              <a:buClr>
                <a:schemeClr val="dk1"/>
              </a:buClr>
              <a:buSzPts val="1200"/>
              <a:buChar char="●"/>
            </a:pPr>
            <a:r>
              <a:rPr lang="en" sz="1200">
                <a:solidFill>
                  <a:schemeClr val="dk1"/>
                </a:solidFill>
              </a:rPr>
              <a:t>Humanitarian or charitable activities, including direct social services to populations </a:t>
            </a:r>
            <a:endParaRPr sz="1200">
              <a:solidFill>
                <a:schemeClr val="dk1"/>
              </a:solidFill>
            </a:endParaRPr>
          </a:p>
          <a:p>
            <a:pPr marL="914400" marR="218583" lvl="0" indent="-304800" algn="l" rtl="0">
              <a:lnSpc>
                <a:spcPct val="100000"/>
              </a:lnSpc>
              <a:spcBef>
                <a:spcPts val="0"/>
              </a:spcBef>
              <a:spcAft>
                <a:spcPts val="0"/>
              </a:spcAft>
              <a:buClr>
                <a:schemeClr val="dk1"/>
              </a:buClr>
              <a:buSzPts val="1200"/>
              <a:buChar char="●"/>
            </a:pPr>
            <a:r>
              <a:rPr lang="en" sz="1200">
                <a:solidFill>
                  <a:schemeClr val="dk1"/>
                </a:solidFill>
              </a:rPr>
              <a:t>Political or partisan activities </a:t>
            </a:r>
            <a:endParaRPr sz="1200">
              <a:solidFill>
                <a:schemeClr val="dk1"/>
              </a:solidFill>
            </a:endParaRPr>
          </a:p>
          <a:p>
            <a:pPr marL="914400" marR="218583" lvl="0" indent="-304800" algn="l" rtl="0">
              <a:lnSpc>
                <a:spcPct val="100000"/>
              </a:lnSpc>
              <a:spcBef>
                <a:spcPts val="0"/>
              </a:spcBef>
              <a:spcAft>
                <a:spcPts val="0"/>
              </a:spcAft>
              <a:buClr>
                <a:schemeClr val="dk1"/>
              </a:buClr>
              <a:buSzPts val="1200"/>
              <a:buChar char="●"/>
            </a:pPr>
            <a:r>
              <a:rPr lang="en" sz="1200">
                <a:solidFill>
                  <a:schemeClr val="dk1"/>
                </a:solidFill>
              </a:rPr>
              <a:t>Individual trips abroad </a:t>
            </a:r>
            <a:endParaRPr sz="1200">
              <a:solidFill>
                <a:schemeClr val="dk1"/>
              </a:solidFill>
            </a:endParaRPr>
          </a:p>
          <a:p>
            <a:pPr marL="914400" marR="218583" lvl="0" indent="-304800" algn="l" rtl="0">
              <a:lnSpc>
                <a:spcPct val="100000"/>
              </a:lnSpc>
              <a:spcBef>
                <a:spcPts val="0"/>
              </a:spcBef>
              <a:spcAft>
                <a:spcPts val="0"/>
              </a:spcAft>
              <a:buClr>
                <a:schemeClr val="dk1"/>
              </a:buClr>
              <a:buSzPts val="1200"/>
              <a:buChar char="●"/>
            </a:pPr>
            <a:r>
              <a:rPr lang="en" sz="1200">
                <a:solidFill>
                  <a:schemeClr val="dk1"/>
                </a:solidFill>
              </a:rPr>
              <a:t>Health services or materials</a:t>
            </a:r>
            <a:endParaRPr sz="1200">
              <a:solidFill>
                <a:schemeClr val="dk1"/>
              </a:solidFill>
            </a:endParaRPr>
          </a:p>
          <a:p>
            <a:pPr marL="914400" marR="218583" lvl="0" indent="-304800" algn="l" rtl="0">
              <a:lnSpc>
                <a:spcPct val="100000"/>
              </a:lnSpc>
              <a:spcBef>
                <a:spcPts val="0"/>
              </a:spcBef>
              <a:spcAft>
                <a:spcPts val="0"/>
              </a:spcAft>
              <a:buClr>
                <a:schemeClr val="dk1"/>
              </a:buClr>
              <a:buSzPts val="1200"/>
              <a:buChar char="●"/>
            </a:pPr>
            <a:r>
              <a:rPr lang="en" sz="1200">
                <a:solidFill>
                  <a:schemeClr val="dk1"/>
                </a:solidFill>
              </a:rPr>
              <a:t>Construction costs </a:t>
            </a:r>
            <a:endParaRPr sz="1200">
              <a:solidFill>
                <a:schemeClr val="dk1"/>
              </a:solidFill>
            </a:endParaRPr>
          </a:p>
          <a:p>
            <a:pPr marL="914400" marR="218583" lvl="0" indent="-304800" algn="l" rtl="0">
              <a:lnSpc>
                <a:spcPct val="100000"/>
              </a:lnSpc>
              <a:spcBef>
                <a:spcPts val="0"/>
              </a:spcBef>
              <a:spcAft>
                <a:spcPts val="0"/>
              </a:spcAft>
              <a:buClr>
                <a:schemeClr val="dk1"/>
              </a:buClr>
              <a:buSzPts val="1200"/>
              <a:buChar char="●"/>
            </a:pPr>
            <a:r>
              <a:rPr lang="en" sz="1200">
                <a:solidFill>
                  <a:schemeClr val="dk1"/>
                </a:solidFill>
              </a:rPr>
              <a:t>Pre-award costs </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rgbClr val="222222"/>
              </a:solidFill>
            </a:endParaRPr>
          </a:p>
          <a:p>
            <a:pPr marL="0" lvl="0" indent="0" algn="l" rtl="0">
              <a:lnSpc>
                <a:spcPct val="100000"/>
              </a:lnSpc>
              <a:spcBef>
                <a:spcPts val="0"/>
              </a:spcBef>
              <a:spcAft>
                <a:spcPts val="0"/>
              </a:spcAft>
              <a:buClr>
                <a:schemeClr val="dk1"/>
              </a:buClr>
              <a:buSzPts val="1100"/>
              <a:buFont typeface="Arial"/>
              <a:buNone/>
            </a:pPr>
            <a:endParaRPr sz="1200" b="1">
              <a:solidFill>
                <a:srgbClr val="222222"/>
              </a:solidFill>
            </a:endParaRPr>
          </a:p>
          <a:p>
            <a:pPr marL="0" lvl="0" indent="0" algn="l" rtl="0">
              <a:lnSpc>
                <a:spcPct val="100000"/>
              </a:lnSpc>
              <a:spcBef>
                <a:spcPts val="0"/>
              </a:spcBef>
              <a:spcAft>
                <a:spcPts val="0"/>
              </a:spcAft>
              <a:buSzPts val="1100"/>
              <a:buNone/>
            </a:pPr>
            <a:endParaRPr sz="1200"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400"/>
              </a:spcBef>
              <a:spcAft>
                <a:spcPts val="0"/>
              </a:spcAft>
              <a:buSzPts val="1100"/>
              <a:buNone/>
            </a:pPr>
            <a:r>
              <a:rPr lang="en" sz="1200">
                <a:solidFill>
                  <a:schemeClr val="dk1"/>
                </a:solidFill>
              </a:rPr>
              <a:t>Incomplete answers. Most questions in the application have supporting or help text which rephrase the question or help the applicant understand the components of the question. For instance, a question about “Organizational Background” the help text breaks down what type of information must be included “Briefly describe your organization (How did you begin, how long have you been operating?)”. If the applicant does not provide all of the requested information, the answer may be incomplete. This is the same with required attachments. </a:t>
            </a:r>
            <a:endParaRPr sz="1200">
              <a:solidFill>
                <a:schemeClr val="dk1"/>
              </a:solidFill>
            </a:endParaRPr>
          </a:p>
          <a:p>
            <a:pPr marL="0" lvl="0" indent="0" algn="l" rtl="0">
              <a:spcBef>
                <a:spcPts val="1400"/>
              </a:spcBef>
              <a:spcAft>
                <a:spcPts val="0"/>
              </a:spcAft>
              <a:buSzPts val="1100"/>
              <a:buNone/>
            </a:pPr>
            <a:r>
              <a:rPr lang="en" sz="1200">
                <a:solidFill>
                  <a:schemeClr val="dk1"/>
                </a:solidFill>
              </a:rPr>
              <a:t>In some instances applications were well-written, but the proposal is not well-matched to the purpose of the tier to which the organization is applying. For example, ENGAGE is not well suited for intensive staff capacity building without a connection to increasing audience engagement or innovation. Capacity building for staff may be better suited for GROW or BUILD tiers.</a:t>
            </a:r>
            <a:endParaRPr sz="1200">
              <a:solidFill>
                <a:schemeClr val="dk1"/>
              </a:solidFill>
            </a:endParaRPr>
          </a:p>
          <a:p>
            <a:pPr marL="0" lvl="0" indent="0" algn="l" rtl="0">
              <a:lnSpc>
                <a:spcPct val="100000"/>
              </a:lnSpc>
              <a:spcBef>
                <a:spcPts val="1400"/>
              </a:spcBef>
              <a:spcAft>
                <a:spcPts val="0"/>
              </a:spcAft>
              <a:buSzPts val="1100"/>
              <a:buNone/>
            </a:pP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d15ae845bc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d15ae845bc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An important elements of a quality proposal is ensuring that there is agreement between different sections of the application.  For example, the Statement of need, a section which helps the reviewers understand the issue your project aims to address and the context in which the project will be executed, should be in agreement with the activities you propose. The activities should be in agreement with the proposed objectives, timelines and budget.  </a:t>
            </a:r>
            <a:endParaRPr sz="1200">
              <a:solidFill>
                <a:schemeClr val="dk1"/>
              </a:solidFill>
            </a:endParaRPr>
          </a:p>
          <a:p>
            <a:pPr marL="0" lvl="0" indent="0" algn="l" rtl="0">
              <a:spcBef>
                <a:spcPts val="0"/>
              </a:spcBef>
              <a:spcAft>
                <a:spcPts val="0"/>
              </a:spcAft>
              <a:buNone/>
            </a:pPr>
            <a:endParaRPr sz="1200"/>
          </a:p>
          <a:p>
            <a:pPr marL="0" lvl="0" indent="0" algn="l" rtl="0">
              <a:spcBef>
                <a:spcPts val="0"/>
              </a:spcBef>
              <a:spcAft>
                <a:spcPts val="0"/>
              </a:spcAft>
              <a:buNone/>
            </a:pPr>
            <a:r>
              <a:rPr lang="en" sz="1200"/>
              <a:t>For example, activities showed up in the budget that were not mentioned anywhere else in the proposal. Or a very small staff proposed to implement a significantly large proposal with no additional plan or budget for support.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Alignment between what the problem or the challenge is that exists. Your objective (or the desired change to the existing problem or challenge) and the steps of how toy will make that change happen (or the activities you will undertake)</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t>The fact-checking community is diverse and representative of many geographic locations. We appreciate that for a lot of our fact-checkers English is often not the second, third or even fourth language. So please know, as long as your point is clear, no points are deducted for spelling, grammar or vocabulary issues. </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endParaRPr sz="1200"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t>Well, to begin, interested applicants will visit the grants website and click on the grants portal registration link. </a:t>
            </a:r>
            <a:endParaRPr sz="1200"/>
          </a:p>
          <a:p>
            <a:pPr marL="0" lvl="0" indent="0" algn="l" rtl="0">
              <a:lnSpc>
                <a:spcPct val="100000"/>
              </a:lnSpc>
              <a:spcBef>
                <a:spcPts val="0"/>
              </a:spcBef>
              <a:spcAft>
                <a:spcPts val="0"/>
              </a:spcAft>
              <a:buSzPts val="1100"/>
              <a:buNone/>
            </a:pPr>
            <a:r>
              <a:rPr lang="en" sz="1200"/>
              <a:t>Once there, upon registration, you will see available opportunities on your dashboard. </a:t>
            </a:r>
            <a:endParaRPr sz="1200"/>
          </a:p>
          <a:p>
            <a:pPr marL="457200" lvl="0" indent="-304800" algn="l" rtl="0">
              <a:lnSpc>
                <a:spcPct val="100000"/>
              </a:lnSpc>
              <a:spcBef>
                <a:spcPts val="0"/>
              </a:spcBef>
              <a:spcAft>
                <a:spcPts val="0"/>
              </a:spcAft>
              <a:buSzPts val="1200"/>
              <a:buChar char="●"/>
            </a:pPr>
            <a:r>
              <a:rPr lang="en" sz="1200"/>
              <a:t>For example, selecting the current opportunity (</a:t>
            </a:r>
            <a:r>
              <a:rPr lang="en" sz="1200">
                <a:solidFill>
                  <a:schemeClr val="dk1"/>
                </a:solidFill>
              </a:rPr>
              <a:t>BUILD 2024) </a:t>
            </a:r>
            <a:r>
              <a:rPr lang="en" sz="1200"/>
              <a:t>will bring you to the application, where you will be guided by a series of tabs. </a:t>
            </a:r>
            <a:endParaRPr sz="1200"/>
          </a:p>
          <a:p>
            <a:pPr marL="457200" lvl="0" indent="-304800" algn="l" rtl="0">
              <a:lnSpc>
                <a:spcPct val="100000"/>
              </a:lnSpc>
              <a:spcBef>
                <a:spcPts val="0"/>
              </a:spcBef>
              <a:spcAft>
                <a:spcPts val="0"/>
              </a:spcAft>
              <a:buSzPts val="1200"/>
              <a:buChar char="●"/>
            </a:pPr>
            <a:r>
              <a:rPr lang="en" sz="1200"/>
              <a:t>The “Start here” tab provides specific information on eligibility, expectations and a link to the grant terms and conditions.</a:t>
            </a:r>
            <a:endParaRPr sz="1200"/>
          </a:p>
          <a:p>
            <a:pPr marL="457200" lvl="0" indent="-304800" algn="l" rtl="0">
              <a:lnSpc>
                <a:spcPct val="100000"/>
              </a:lnSpc>
              <a:spcBef>
                <a:spcPts val="0"/>
              </a:spcBef>
              <a:spcAft>
                <a:spcPts val="0"/>
              </a:spcAft>
              <a:buSzPts val="1200"/>
              <a:buChar char="●"/>
            </a:pPr>
            <a:r>
              <a:rPr lang="en" sz="1200"/>
              <a:t>The next tab, “Applicant Information” is </a:t>
            </a:r>
            <a:r>
              <a:rPr lang="en" sz="1200" b="1">
                <a:solidFill>
                  <a:schemeClr val="dk1"/>
                </a:solidFill>
              </a:rPr>
              <a:t>not scored</a:t>
            </a:r>
            <a:r>
              <a:rPr lang="en" sz="1200">
                <a:solidFill>
                  <a:schemeClr val="dk1"/>
                </a:solidFill>
              </a:rPr>
              <a:t> and helps IFCN to determine if the applicant is eligible to apply for a specific round of funding, as well as help reviewers understand your organization a bit more. </a:t>
            </a:r>
            <a:endParaRPr sz="1200">
              <a:solidFill>
                <a:schemeClr val="dk1"/>
              </a:solidFill>
            </a:endParaRPr>
          </a:p>
          <a:p>
            <a:pPr marL="0" lvl="0" indent="0" algn="l" rtl="0">
              <a:lnSpc>
                <a:spcPct val="100000"/>
              </a:lnSpc>
              <a:spcBef>
                <a:spcPts val="0"/>
              </a:spcBef>
              <a:spcAft>
                <a:spcPts val="0"/>
              </a:spcAft>
              <a:buSzPts val="1100"/>
              <a:buNone/>
            </a:pPr>
            <a:endParaRPr sz="1200">
              <a:solidFill>
                <a:schemeClr val="dk1"/>
              </a:solidFill>
            </a:endParaRPr>
          </a:p>
          <a:p>
            <a:pPr marL="0" lvl="0" indent="0" algn="l" rtl="0">
              <a:lnSpc>
                <a:spcPct val="100000"/>
              </a:lnSpc>
              <a:spcBef>
                <a:spcPts val="0"/>
              </a:spcBef>
              <a:spcAft>
                <a:spcPts val="0"/>
              </a:spcAft>
              <a:buSzPts val="1100"/>
              <a:buNone/>
            </a:pPr>
            <a:endParaRPr sz="12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18"/>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18"/>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18"/>
          <p:cNvGrpSpPr/>
          <p:nvPr/>
        </p:nvGrpSpPr>
        <p:grpSpPr>
          <a:xfrm>
            <a:off x="1004144" y="1022025"/>
            <a:ext cx="7136668" cy="152400"/>
            <a:chOff x="1346429" y="1011300"/>
            <a:chExt cx="6452100" cy="152400"/>
          </a:xfrm>
        </p:grpSpPr>
        <p:cxnSp>
          <p:nvCxnSpPr>
            <p:cNvPr id="13" name="Google Shape;13;p18"/>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18"/>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18"/>
          <p:cNvGrpSpPr/>
          <p:nvPr/>
        </p:nvGrpSpPr>
        <p:grpSpPr>
          <a:xfrm>
            <a:off x="1004151" y="3969100"/>
            <a:ext cx="7136668" cy="152400"/>
            <a:chOff x="1346435" y="3969088"/>
            <a:chExt cx="6452100" cy="152400"/>
          </a:xfrm>
        </p:grpSpPr>
        <p:cxnSp>
          <p:nvCxnSpPr>
            <p:cNvPr id="16" name="Google Shape;16;p18"/>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18"/>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18"/>
          <p:cNvSpPr txBox="1">
            <a:spLocks noGrp="1"/>
          </p:cNvSpPr>
          <p:nvPr>
            <p:ph type="ctrTitle"/>
          </p:nvPr>
        </p:nvSpPr>
        <p:spPr>
          <a:xfrm>
            <a:off x="1004150" y="1751764"/>
            <a:ext cx="7136700" cy="1022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9" name="Google Shape;19;p18"/>
          <p:cNvSpPr txBox="1">
            <a:spLocks noGrp="1"/>
          </p:cNvSpPr>
          <p:nvPr>
            <p:ph type="subTitle" idx="1"/>
          </p:nvPr>
        </p:nvSpPr>
        <p:spPr>
          <a:xfrm>
            <a:off x="2137225" y="2850039"/>
            <a:ext cx="48705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27"/>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27"/>
          <p:cNvSpPr txBox="1">
            <a:spLocks noGrp="1"/>
          </p:cNvSpPr>
          <p:nvPr>
            <p:ph type="title" hasCustomPrompt="1"/>
          </p:nvPr>
        </p:nvSpPr>
        <p:spPr>
          <a:xfrm>
            <a:off x="311700" y="1304850"/>
            <a:ext cx="8520600" cy="1538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3"/>
              </a:buClr>
              <a:buSzPts val="13000"/>
              <a:buNone/>
              <a:defRPr sz="13000">
                <a:solidFill>
                  <a:schemeClr val="accent3"/>
                </a:solidFill>
              </a:defRPr>
            </a:lvl1pPr>
            <a:lvl2pPr lvl="1" algn="ctr">
              <a:lnSpc>
                <a:spcPct val="100000"/>
              </a:lnSpc>
              <a:spcBef>
                <a:spcPts val="0"/>
              </a:spcBef>
              <a:spcAft>
                <a:spcPts val="0"/>
              </a:spcAft>
              <a:buClr>
                <a:schemeClr val="accent3"/>
              </a:buClr>
              <a:buSzPts val="13000"/>
              <a:buNone/>
              <a:defRPr sz="13000">
                <a:solidFill>
                  <a:schemeClr val="accent3"/>
                </a:solidFill>
              </a:defRPr>
            </a:lvl2pPr>
            <a:lvl3pPr lvl="2" algn="ctr">
              <a:lnSpc>
                <a:spcPct val="100000"/>
              </a:lnSpc>
              <a:spcBef>
                <a:spcPts val="0"/>
              </a:spcBef>
              <a:spcAft>
                <a:spcPts val="0"/>
              </a:spcAft>
              <a:buClr>
                <a:schemeClr val="accent3"/>
              </a:buClr>
              <a:buSzPts val="13000"/>
              <a:buNone/>
              <a:defRPr sz="13000">
                <a:solidFill>
                  <a:schemeClr val="accent3"/>
                </a:solidFill>
              </a:defRPr>
            </a:lvl3pPr>
            <a:lvl4pPr lvl="3" algn="ctr">
              <a:lnSpc>
                <a:spcPct val="100000"/>
              </a:lnSpc>
              <a:spcBef>
                <a:spcPts val="0"/>
              </a:spcBef>
              <a:spcAft>
                <a:spcPts val="0"/>
              </a:spcAft>
              <a:buClr>
                <a:schemeClr val="accent3"/>
              </a:buClr>
              <a:buSzPts val="13000"/>
              <a:buNone/>
              <a:defRPr sz="13000">
                <a:solidFill>
                  <a:schemeClr val="accent3"/>
                </a:solidFill>
              </a:defRPr>
            </a:lvl4pPr>
            <a:lvl5pPr lvl="4" algn="ctr">
              <a:lnSpc>
                <a:spcPct val="100000"/>
              </a:lnSpc>
              <a:spcBef>
                <a:spcPts val="0"/>
              </a:spcBef>
              <a:spcAft>
                <a:spcPts val="0"/>
              </a:spcAft>
              <a:buClr>
                <a:schemeClr val="accent3"/>
              </a:buClr>
              <a:buSzPts val="13000"/>
              <a:buNone/>
              <a:defRPr sz="13000">
                <a:solidFill>
                  <a:schemeClr val="accent3"/>
                </a:solidFill>
              </a:defRPr>
            </a:lvl5pPr>
            <a:lvl6pPr lvl="5" algn="ctr">
              <a:lnSpc>
                <a:spcPct val="100000"/>
              </a:lnSpc>
              <a:spcBef>
                <a:spcPts val="0"/>
              </a:spcBef>
              <a:spcAft>
                <a:spcPts val="0"/>
              </a:spcAft>
              <a:buClr>
                <a:schemeClr val="accent3"/>
              </a:buClr>
              <a:buSzPts val="13000"/>
              <a:buNone/>
              <a:defRPr sz="13000">
                <a:solidFill>
                  <a:schemeClr val="accent3"/>
                </a:solidFill>
              </a:defRPr>
            </a:lvl6pPr>
            <a:lvl7pPr lvl="6" algn="ctr">
              <a:lnSpc>
                <a:spcPct val="100000"/>
              </a:lnSpc>
              <a:spcBef>
                <a:spcPts val="0"/>
              </a:spcBef>
              <a:spcAft>
                <a:spcPts val="0"/>
              </a:spcAft>
              <a:buClr>
                <a:schemeClr val="accent3"/>
              </a:buClr>
              <a:buSzPts val="13000"/>
              <a:buNone/>
              <a:defRPr sz="13000">
                <a:solidFill>
                  <a:schemeClr val="accent3"/>
                </a:solidFill>
              </a:defRPr>
            </a:lvl7pPr>
            <a:lvl8pPr lvl="7" algn="ctr">
              <a:lnSpc>
                <a:spcPct val="100000"/>
              </a:lnSpc>
              <a:spcBef>
                <a:spcPts val="0"/>
              </a:spcBef>
              <a:spcAft>
                <a:spcPts val="0"/>
              </a:spcAft>
              <a:buClr>
                <a:schemeClr val="accent3"/>
              </a:buClr>
              <a:buSzPts val="13000"/>
              <a:buNone/>
              <a:defRPr sz="13000">
                <a:solidFill>
                  <a:schemeClr val="accent3"/>
                </a:solidFill>
              </a:defRPr>
            </a:lvl8pPr>
            <a:lvl9pPr lvl="8" algn="ctr">
              <a:lnSpc>
                <a:spcPct val="100000"/>
              </a:lnSpc>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27"/>
          <p:cNvSpPr txBox="1">
            <a:spLocks noGrp="1"/>
          </p:cNvSpPr>
          <p:nvPr>
            <p:ph type="body" idx="1"/>
          </p:nvPr>
        </p:nvSpPr>
        <p:spPr>
          <a:xfrm>
            <a:off x="311700" y="29956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9" name="Google Shape;59;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19"/>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19"/>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24" name="Google Shape;24;p19"/>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5" name="Google Shape;25;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20"/>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0"/>
          <p:cNvSpPr txBox="1">
            <a:spLocks noGrp="1"/>
          </p:cNvSpPr>
          <p:nvPr>
            <p:ph type="title"/>
          </p:nvPr>
        </p:nvSpPr>
        <p:spPr>
          <a:xfrm>
            <a:off x="311700" y="814800"/>
            <a:ext cx="8571300" cy="942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sp>
        <p:nvSpPr>
          <p:cNvPr id="29" name="Google Shape;2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2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32" name="Google Shape;32;p21"/>
          <p:cNvSpPr txBox="1">
            <a:spLocks noGrp="1"/>
          </p:cNvSpPr>
          <p:nvPr>
            <p:ph type="body" idx="1"/>
          </p:nvPr>
        </p:nvSpPr>
        <p:spPr>
          <a:xfrm>
            <a:off x="311700" y="1266175"/>
            <a:ext cx="3999900" cy="33027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3" name="Google Shape;33;p21"/>
          <p:cNvSpPr txBox="1">
            <a:spLocks noGrp="1"/>
          </p:cNvSpPr>
          <p:nvPr>
            <p:ph type="body" idx="2"/>
          </p:nvPr>
        </p:nvSpPr>
        <p:spPr>
          <a:xfrm>
            <a:off x="4832400" y="1266175"/>
            <a:ext cx="3999900" cy="33027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4" name="Google Shape;34;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22"/>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37" name="Google Shape;37;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2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0" name="Google Shape;40;p2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1" name="Google Shape;41;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24"/>
          <p:cNvSpPr txBox="1">
            <a:spLocks noGrp="1"/>
          </p:cNvSpPr>
          <p:nvPr>
            <p:ph type="title"/>
          </p:nvPr>
        </p:nvSpPr>
        <p:spPr>
          <a:xfrm>
            <a:off x="490250" y="526350"/>
            <a:ext cx="56136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dk2"/>
              </a:buClr>
              <a:buSzPts val="5400"/>
              <a:buNone/>
              <a:defRPr sz="5400" b="0">
                <a:solidFill>
                  <a:schemeClr val="dk2"/>
                </a:solidFill>
              </a:defRPr>
            </a:lvl1pPr>
            <a:lvl2pPr lvl="1" algn="l">
              <a:lnSpc>
                <a:spcPct val="100000"/>
              </a:lnSpc>
              <a:spcBef>
                <a:spcPts val="0"/>
              </a:spcBef>
              <a:spcAft>
                <a:spcPts val="0"/>
              </a:spcAft>
              <a:buClr>
                <a:schemeClr val="dk2"/>
              </a:buClr>
              <a:buSzPts val="5400"/>
              <a:buNone/>
              <a:defRPr sz="5400" b="0">
                <a:solidFill>
                  <a:schemeClr val="dk2"/>
                </a:solidFill>
              </a:defRPr>
            </a:lvl2pPr>
            <a:lvl3pPr lvl="2" algn="l">
              <a:lnSpc>
                <a:spcPct val="100000"/>
              </a:lnSpc>
              <a:spcBef>
                <a:spcPts val="0"/>
              </a:spcBef>
              <a:spcAft>
                <a:spcPts val="0"/>
              </a:spcAft>
              <a:buClr>
                <a:schemeClr val="dk2"/>
              </a:buClr>
              <a:buSzPts val="5400"/>
              <a:buNone/>
              <a:defRPr sz="5400" b="0">
                <a:solidFill>
                  <a:schemeClr val="dk2"/>
                </a:solidFill>
              </a:defRPr>
            </a:lvl3pPr>
            <a:lvl4pPr lvl="3" algn="l">
              <a:lnSpc>
                <a:spcPct val="100000"/>
              </a:lnSpc>
              <a:spcBef>
                <a:spcPts val="0"/>
              </a:spcBef>
              <a:spcAft>
                <a:spcPts val="0"/>
              </a:spcAft>
              <a:buClr>
                <a:schemeClr val="dk2"/>
              </a:buClr>
              <a:buSzPts val="5400"/>
              <a:buNone/>
              <a:defRPr sz="5400" b="0">
                <a:solidFill>
                  <a:schemeClr val="dk2"/>
                </a:solidFill>
              </a:defRPr>
            </a:lvl4pPr>
            <a:lvl5pPr lvl="4" algn="l">
              <a:lnSpc>
                <a:spcPct val="100000"/>
              </a:lnSpc>
              <a:spcBef>
                <a:spcPts val="0"/>
              </a:spcBef>
              <a:spcAft>
                <a:spcPts val="0"/>
              </a:spcAft>
              <a:buClr>
                <a:schemeClr val="dk2"/>
              </a:buClr>
              <a:buSzPts val="5400"/>
              <a:buNone/>
              <a:defRPr sz="5400" b="0">
                <a:solidFill>
                  <a:schemeClr val="dk2"/>
                </a:solidFill>
              </a:defRPr>
            </a:lvl5pPr>
            <a:lvl6pPr lvl="5" algn="l">
              <a:lnSpc>
                <a:spcPct val="100000"/>
              </a:lnSpc>
              <a:spcBef>
                <a:spcPts val="0"/>
              </a:spcBef>
              <a:spcAft>
                <a:spcPts val="0"/>
              </a:spcAft>
              <a:buClr>
                <a:schemeClr val="dk2"/>
              </a:buClr>
              <a:buSzPts val="5400"/>
              <a:buNone/>
              <a:defRPr sz="5400" b="0">
                <a:solidFill>
                  <a:schemeClr val="dk2"/>
                </a:solidFill>
              </a:defRPr>
            </a:lvl6pPr>
            <a:lvl7pPr lvl="6" algn="l">
              <a:lnSpc>
                <a:spcPct val="100000"/>
              </a:lnSpc>
              <a:spcBef>
                <a:spcPts val="0"/>
              </a:spcBef>
              <a:spcAft>
                <a:spcPts val="0"/>
              </a:spcAft>
              <a:buClr>
                <a:schemeClr val="dk2"/>
              </a:buClr>
              <a:buSzPts val="5400"/>
              <a:buNone/>
              <a:defRPr sz="5400" b="0">
                <a:solidFill>
                  <a:schemeClr val="dk2"/>
                </a:solidFill>
              </a:defRPr>
            </a:lvl7pPr>
            <a:lvl8pPr lvl="7" algn="l">
              <a:lnSpc>
                <a:spcPct val="100000"/>
              </a:lnSpc>
              <a:spcBef>
                <a:spcPts val="0"/>
              </a:spcBef>
              <a:spcAft>
                <a:spcPts val="0"/>
              </a:spcAft>
              <a:buClr>
                <a:schemeClr val="dk2"/>
              </a:buClr>
              <a:buSzPts val="5400"/>
              <a:buNone/>
              <a:defRPr sz="5400" b="0">
                <a:solidFill>
                  <a:schemeClr val="dk2"/>
                </a:solidFill>
              </a:defRPr>
            </a:lvl8pPr>
            <a:lvl9pPr lvl="8" algn="l">
              <a:lnSpc>
                <a:spcPct val="100000"/>
              </a:lnSpc>
              <a:spcBef>
                <a:spcPts val="0"/>
              </a:spcBef>
              <a:spcAft>
                <a:spcPts val="0"/>
              </a:spcAft>
              <a:buClr>
                <a:schemeClr val="dk2"/>
              </a:buClr>
              <a:buSzPts val="5400"/>
              <a:buNone/>
              <a:defRPr sz="5400" b="0">
                <a:solidFill>
                  <a:schemeClr val="dk2"/>
                </a:solidFill>
              </a:defRPr>
            </a:lvl9pPr>
          </a:lstStyle>
          <a:p>
            <a:endParaRPr/>
          </a:p>
        </p:txBody>
      </p:sp>
      <p:sp>
        <p:nvSpPr>
          <p:cNvPr id="44" name="Google Shape;4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25"/>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7" name="Google Shape;47;p25"/>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25"/>
          <p:cNvSpPr txBox="1">
            <a:spLocks noGrp="1"/>
          </p:cNvSpPr>
          <p:nvPr>
            <p:ph type="title"/>
          </p:nvPr>
        </p:nvSpPr>
        <p:spPr>
          <a:xfrm>
            <a:off x="265500" y="1039675"/>
            <a:ext cx="4045200" cy="1675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9" name="Google Shape;49;p25"/>
          <p:cNvSpPr txBox="1">
            <a:spLocks noGrp="1"/>
          </p:cNvSpPr>
          <p:nvPr>
            <p:ph type="subTitle" idx="1"/>
          </p:nvPr>
        </p:nvSpPr>
        <p:spPr>
          <a:xfrm>
            <a:off x="265500" y="27268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25"/>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51" name="Google Shape;51;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26"/>
          <p:cNvSpPr txBox="1">
            <a:spLocks noGrp="1"/>
          </p:cNvSpPr>
          <p:nvPr>
            <p:ph type="body" idx="1"/>
          </p:nvPr>
        </p:nvSpPr>
        <p:spPr>
          <a:xfrm>
            <a:off x="311700" y="4230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endParaRPr/>
          </a:p>
        </p:txBody>
      </p:sp>
      <p:sp>
        <p:nvSpPr>
          <p:cNvPr id="7" name="Google Shape;7;p17"/>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endParaRPr/>
          </a:p>
        </p:txBody>
      </p:sp>
      <p:sp>
        <p:nvSpPr>
          <p:cNvPr id="8" name="Google Shape;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mailto:info@ifcn.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poynter.org/ifcn/grants-ifcn/globalfactcheckfund/"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poynter.org/shop/" TargetMode="External"/><Relationship Id="rId5" Type="http://schemas.openxmlformats.org/officeDocument/2006/relationships/hyperlink" Target="mailto:info@poynter.org" TargetMode="External"/><Relationship Id="rId4" Type="http://schemas.openxmlformats.org/officeDocument/2006/relationships/hyperlink" Target="https://www.youtube.com/watch?v=Ds8a16-WIY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
          <p:cNvSpPr txBox="1">
            <a:spLocks noGrp="1"/>
          </p:cNvSpPr>
          <p:nvPr>
            <p:ph type="ctrTitle"/>
          </p:nvPr>
        </p:nvSpPr>
        <p:spPr>
          <a:xfrm>
            <a:off x="940650" y="1164175"/>
            <a:ext cx="7037400" cy="2095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66666"/>
              <a:buNone/>
            </a:pPr>
            <a:r>
              <a:rPr lang="en" sz="3600"/>
              <a:t>International Fact Checking Network (IFCN) </a:t>
            </a:r>
            <a:endParaRPr sz="3600"/>
          </a:p>
          <a:p>
            <a:pPr marL="0" lvl="0" indent="0" algn="ctr" rtl="0">
              <a:lnSpc>
                <a:spcPct val="100000"/>
              </a:lnSpc>
              <a:spcBef>
                <a:spcPts val="0"/>
              </a:spcBef>
              <a:spcAft>
                <a:spcPts val="0"/>
              </a:spcAft>
              <a:buSzPct val="166666"/>
              <a:buNone/>
            </a:pPr>
            <a:r>
              <a:rPr lang="en" sz="3600"/>
              <a:t>Global Fact Check Fund (GFCF) </a:t>
            </a:r>
            <a:endParaRPr sz="3600"/>
          </a:p>
          <a:p>
            <a:pPr marL="0" lvl="0" indent="0" algn="ctr" rtl="0">
              <a:lnSpc>
                <a:spcPct val="100000"/>
              </a:lnSpc>
              <a:spcBef>
                <a:spcPts val="0"/>
              </a:spcBef>
              <a:spcAft>
                <a:spcPts val="0"/>
              </a:spcAft>
              <a:buSzPct val="166666"/>
              <a:buNone/>
            </a:pPr>
            <a:r>
              <a:rPr lang="en" sz="3600"/>
              <a:t>2023 Feedback and Q&amp;A</a:t>
            </a:r>
            <a:endParaRPr sz="3600"/>
          </a:p>
        </p:txBody>
      </p:sp>
      <p:sp>
        <p:nvSpPr>
          <p:cNvPr id="67" name="Google Shape;67;p1"/>
          <p:cNvSpPr txBox="1">
            <a:spLocks noGrp="1"/>
          </p:cNvSpPr>
          <p:nvPr>
            <p:ph type="subTitle" idx="1"/>
          </p:nvPr>
        </p:nvSpPr>
        <p:spPr>
          <a:xfrm>
            <a:off x="2136750" y="3311512"/>
            <a:ext cx="4870500" cy="792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a:t>May 8, 2024</a:t>
            </a:r>
            <a:endParaRPr/>
          </a:p>
        </p:txBody>
      </p:sp>
      <p:pic>
        <p:nvPicPr>
          <p:cNvPr id="68" name="Google Shape;68;p1"/>
          <p:cNvPicPr preferRelativeResize="0"/>
          <p:nvPr/>
        </p:nvPicPr>
        <p:blipFill rotWithShape="1">
          <a:blip r:embed="rId3">
            <a:alphaModFix/>
          </a:blip>
          <a:srcRect/>
          <a:stretch/>
        </p:blipFill>
        <p:spPr>
          <a:xfrm>
            <a:off x="7263925" y="4223756"/>
            <a:ext cx="1744240" cy="8908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d15ae845bc_1_32"/>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Section: Executive Summary</a:t>
            </a:r>
            <a:endParaRPr/>
          </a:p>
        </p:txBody>
      </p:sp>
      <p:sp>
        <p:nvSpPr>
          <p:cNvPr id="136" name="Google Shape;136;g2d15ae845bc_1_32"/>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p>
            <a:pPr marL="171450" lvl="0" indent="0" algn="l" rtl="0">
              <a:lnSpc>
                <a:spcPct val="115000"/>
              </a:lnSpc>
              <a:spcBef>
                <a:spcPts val="0"/>
              </a:spcBef>
              <a:spcAft>
                <a:spcPts val="0"/>
              </a:spcAft>
              <a:buClr>
                <a:srgbClr val="434343"/>
              </a:buClr>
              <a:buSzPts val="1800"/>
              <a:buNone/>
            </a:pPr>
            <a:r>
              <a:rPr lang="en" b="1">
                <a:solidFill>
                  <a:srgbClr val="434343"/>
                </a:solidFill>
              </a:rPr>
              <a:t>Purpose: </a:t>
            </a:r>
            <a:r>
              <a:rPr lang="en">
                <a:solidFill>
                  <a:srgbClr val="434343"/>
                </a:solidFill>
                <a:latin typeface="Open Sans Light"/>
                <a:ea typeface="Open Sans Light"/>
                <a:cs typeface="Open Sans Light"/>
                <a:sym typeface="Open Sans Light"/>
              </a:rPr>
              <a:t>To get a solid overview of your organizational background. To understand why you are requesting funding and the strategies you will use in achieving objectives. To show how your request aligns with the purpose of BUILD or GROW or ENGAGE.</a:t>
            </a:r>
            <a:endParaRPr>
              <a:solidFill>
                <a:srgbClr val="434343"/>
              </a:solidFill>
              <a:latin typeface="Open Sans Light"/>
              <a:ea typeface="Open Sans Light"/>
              <a:cs typeface="Open Sans Light"/>
              <a:sym typeface="Open Sans Light"/>
            </a:endParaRPr>
          </a:p>
          <a:p>
            <a:pPr marL="171450" lvl="0" indent="0" algn="l" rtl="0">
              <a:lnSpc>
                <a:spcPct val="115000"/>
              </a:lnSpc>
              <a:spcBef>
                <a:spcPts val="0"/>
              </a:spcBef>
              <a:spcAft>
                <a:spcPts val="0"/>
              </a:spcAft>
              <a:buClr>
                <a:srgbClr val="434343"/>
              </a:buClr>
              <a:buSzPts val="1800"/>
              <a:buNone/>
            </a:pPr>
            <a:endParaRPr>
              <a:solidFill>
                <a:srgbClr val="434343"/>
              </a:solidFill>
              <a:latin typeface="Open Sans Light"/>
              <a:ea typeface="Open Sans Light"/>
              <a:cs typeface="Open Sans Light"/>
              <a:sym typeface="Open Sans Light"/>
            </a:endParaRPr>
          </a:p>
          <a:p>
            <a:pPr marL="171450" lvl="0" indent="0" algn="l" rtl="0">
              <a:lnSpc>
                <a:spcPct val="115000"/>
              </a:lnSpc>
              <a:spcBef>
                <a:spcPts val="0"/>
              </a:spcBef>
              <a:spcAft>
                <a:spcPts val="0"/>
              </a:spcAft>
              <a:buClr>
                <a:srgbClr val="434343"/>
              </a:buClr>
              <a:buSzPts val="1800"/>
              <a:buNone/>
            </a:pPr>
            <a:r>
              <a:rPr lang="en" b="1">
                <a:solidFill>
                  <a:srgbClr val="50833D"/>
                </a:solidFill>
              </a:rPr>
              <a:t>TIP:</a:t>
            </a:r>
            <a:r>
              <a:rPr lang="en">
                <a:solidFill>
                  <a:srgbClr val="434343"/>
                </a:solidFill>
                <a:latin typeface="Open Sans Light"/>
                <a:ea typeface="Open Sans Light"/>
                <a:cs typeface="Open Sans Light"/>
                <a:sym typeface="Open Sans Light"/>
              </a:rPr>
              <a:t> To receive a high score, the  answers must be complete, meaning that there are no big gaps or additional information that the reviewers would need to understand: (1) who you are as an organization, (2) what you want to do and why and (3) why this specific tier of funding </a:t>
            </a:r>
            <a:endParaRPr>
              <a:solidFill>
                <a:srgbClr val="434343"/>
              </a:solidFill>
              <a:latin typeface="Open Sans Light"/>
              <a:ea typeface="Open Sans Light"/>
              <a:cs typeface="Open Sans Light"/>
              <a:sym typeface="Open Sans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Section: Statement of Need</a:t>
            </a:r>
            <a:endParaRPr/>
          </a:p>
        </p:txBody>
      </p:sp>
      <p:sp>
        <p:nvSpPr>
          <p:cNvPr id="142" name="Google Shape;142;p10"/>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Clr>
                <a:srgbClr val="434343"/>
              </a:buClr>
              <a:buSzPts val="1800"/>
              <a:buNone/>
            </a:pPr>
            <a:r>
              <a:rPr lang="en" b="1">
                <a:solidFill>
                  <a:srgbClr val="434343"/>
                </a:solidFill>
              </a:rPr>
              <a:t>Purpose:</a:t>
            </a:r>
            <a:r>
              <a:rPr lang="en">
                <a:solidFill>
                  <a:srgbClr val="434343"/>
                </a:solidFill>
                <a:latin typeface="Open Sans Light"/>
                <a:ea typeface="Open Sans Light"/>
                <a:cs typeface="Open Sans Light"/>
                <a:sym typeface="Open Sans Light"/>
              </a:rPr>
              <a:t>To understand what operational or technical problem is faced by your organization or the target population you serve. </a:t>
            </a:r>
            <a:endParaRPr>
              <a:solidFill>
                <a:srgbClr val="434343"/>
              </a:solidFill>
              <a:latin typeface="Open Sans Light"/>
              <a:ea typeface="Open Sans Light"/>
              <a:cs typeface="Open Sans Light"/>
              <a:sym typeface="Open Sans Light"/>
            </a:endParaRPr>
          </a:p>
          <a:p>
            <a:pPr marL="114300" lvl="0" indent="0" algn="l" rtl="0">
              <a:lnSpc>
                <a:spcPct val="115000"/>
              </a:lnSpc>
              <a:spcBef>
                <a:spcPts val="0"/>
              </a:spcBef>
              <a:spcAft>
                <a:spcPts val="0"/>
              </a:spcAft>
              <a:buClr>
                <a:srgbClr val="434343"/>
              </a:buClr>
              <a:buSzPts val="1800"/>
              <a:buNone/>
            </a:pPr>
            <a:endParaRPr>
              <a:solidFill>
                <a:srgbClr val="434343"/>
              </a:solidFill>
              <a:latin typeface="Open Sans Light"/>
              <a:ea typeface="Open Sans Light"/>
              <a:cs typeface="Open Sans Light"/>
              <a:sym typeface="Open Sans Light"/>
            </a:endParaRPr>
          </a:p>
          <a:p>
            <a:pPr marL="114300" lvl="0" indent="0" algn="l" rtl="0">
              <a:lnSpc>
                <a:spcPct val="115000"/>
              </a:lnSpc>
              <a:spcBef>
                <a:spcPts val="0"/>
              </a:spcBef>
              <a:spcAft>
                <a:spcPts val="0"/>
              </a:spcAft>
              <a:buClr>
                <a:srgbClr val="434343"/>
              </a:buClr>
              <a:buSzPts val="1800"/>
              <a:buNone/>
            </a:pPr>
            <a:r>
              <a:rPr lang="en" b="1">
                <a:solidFill>
                  <a:srgbClr val="38761D"/>
                </a:solidFill>
              </a:rPr>
              <a:t>TIP:</a:t>
            </a:r>
            <a:r>
              <a:rPr lang="en">
                <a:solidFill>
                  <a:srgbClr val="434343"/>
                </a:solidFill>
                <a:latin typeface="Open Sans Light"/>
                <a:ea typeface="Open Sans Light"/>
                <a:cs typeface="Open Sans Light"/>
                <a:sym typeface="Open Sans Light"/>
              </a:rPr>
              <a:t> Good answers include: (1) Statements backed up by evidence. (2) Clear description of barriers your organization faces in addressing the problem and the impact of not receiving funding to support your activities. (3) Statement of need clearly linked to the proposed activities and objectives</a:t>
            </a:r>
            <a:endParaRPr>
              <a:solidFill>
                <a:srgbClr val="434343"/>
              </a:solidFill>
              <a:latin typeface="Open Sans Light"/>
              <a:ea typeface="Open Sans Light"/>
              <a:cs typeface="Open Sans Light"/>
              <a:sym typeface="Open Sans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Section: Organizational Capacity</a:t>
            </a:r>
            <a:endParaRPr/>
          </a:p>
        </p:txBody>
      </p:sp>
      <p:sp>
        <p:nvSpPr>
          <p:cNvPr id="148" name="Google Shape;148;p11"/>
          <p:cNvSpPr txBox="1">
            <a:spLocks noGrp="1"/>
          </p:cNvSpPr>
          <p:nvPr>
            <p:ph type="body" idx="1"/>
          </p:nvPr>
        </p:nvSpPr>
        <p:spPr>
          <a:xfrm>
            <a:off x="311700" y="1266325"/>
            <a:ext cx="8520600" cy="3617100"/>
          </a:xfrm>
          <a:prstGeom prst="rect">
            <a:avLst/>
          </a:prstGeom>
          <a:noFill/>
          <a:ln>
            <a:noFill/>
          </a:ln>
        </p:spPr>
        <p:txBody>
          <a:bodyPr spcFirstLastPara="1" wrap="square" lIns="91425" tIns="91425" rIns="91425" bIns="91425" anchor="t" anchorCtr="0">
            <a:normAutofit lnSpcReduction="20000"/>
          </a:bodyPr>
          <a:lstStyle/>
          <a:p>
            <a:pPr marL="171450" lvl="0" indent="0" algn="l" rtl="0">
              <a:lnSpc>
                <a:spcPct val="115000"/>
              </a:lnSpc>
              <a:spcBef>
                <a:spcPts val="0"/>
              </a:spcBef>
              <a:spcAft>
                <a:spcPts val="0"/>
              </a:spcAft>
              <a:buClr>
                <a:srgbClr val="434343"/>
              </a:buClr>
              <a:buSzPts val="1800"/>
              <a:buNone/>
            </a:pPr>
            <a:r>
              <a:rPr lang="en" b="1">
                <a:solidFill>
                  <a:srgbClr val="434343"/>
                </a:solidFill>
              </a:rPr>
              <a:t>Purpose: </a:t>
            </a:r>
            <a:r>
              <a:rPr lang="en">
                <a:solidFill>
                  <a:srgbClr val="434343"/>
                </a:solidFill>
                <a:latin typeface="Open Sans Light"/>
                <a:ea typeface="Open Sans Light"/>
                <a:cs typeface="Open Sans Light"/>
                <a:sym typeface="Open Sans Light"/>
              </a:rPr>
              <a:t>To better understand your organization’s experience in dealing with the issue and your capacity to address it and/or implement proposed activities. </a:t>
            </a:r>
            <a:endParaRPr>
              <a:solidFill>
                <a:srgbClr val="434343"/>
              </a:solidFill>
              <a:latin typeface="Open Sans Light"/>
              <a:ea typeface="Open Sans Light"/>
              <a:cs typeface="Open Sans Light"/>
              <a:sym typeface="Open Sans Light"/>
            </a:endParaRPr>
          </a:p>
          <a:p>
            <a:pPr marL="171450" lvl="0" indent="0" algn="l" rtl="0">
              <a:lnSpc>
                <a:spcPct val="115000"/>
              </a:lnSpc>
              <a:spcBef>
                <a:spcPts val="0"/>
              </a:spcBef>
              <a:spcAft>
                <a:spcPts val="0"/>
              </a:spcAft>
              <a:buClr>
                <a:srgbClr val="434343"/>
              </a:buClr>
              <a:buSzPts val="1800"/>
              <a:buNone/>
            </a:pPr>
            <a:endParaRPr>
              <a:solidFill>
                <a:srgbClr val="434343"/>
              </a:solidFill>
              <a:latin typeface="Open Sans Light"/>
              <a:ea typeface="Open Sans Light"/>
              <a:cs typeface="Open Sans Light"/>
              <a:sym typeface="Open Sans Light"/>
            </a:endParaRPr>
          </a:p>
          <a:p>
            <a:pPr marL="171450" lvl="0" indent="0" algn="l" rtl="0">
              <a:lnSpc>
                <a:spcPct val="115000"/>
              </a:lnSpc>
              <a:spcBef>
                <a:spcPts val="0"/>
              </a:spcBef>
              <a:spcAft>
                <a:spcPts val="0"/>
              </a:spcAft>
              <a:buClr>
                <a:srgbClr val="434343"/>
              </a:buClr>
              <a:buSzPts val="1800"/>
              <a:buNone/>
            </a:pPr>
            <a:r>
              <a:rPr lang="en" b="1">
                <a:solidFill>
                  <a:srgbClr val="50833D"/>
                </a:solidFill>
              </a:rPr>
              <a:t>TIP: </a:t>
            </a:r>
            <a:r>
              <a:rPr lang="en">
                <a:solidFill>
                  <a:srgbClr val="434343"/>
                </a:solidFill>
                <a:latin typeface="Open Sans Light"/>
                <a:ea typeface="Open Sans Light"/>
                <a:cs typeface="Open Sans Light"/>
                <a:sym typeface="Open Sans Light"/>
              </a:rPr>
              <a:t>Strong answers include specifics on past experience in addressing the problem, human resources to implement the proposed activities, and information about the partner organization (if any) and their role and value-add to the proposed activities. </a:t>
            </a:r>
            <a:endParaRPr>
              <a:solidFill>
                <a:srgbClr val="434343"/>
              </a:solidFill>
              <a:latin typeface="Open Sans Light"/>
              <a:ea typeface="Open Sans Light"/>
              <a:cs typeface="Open Sans Light"/>
              <a:sym typeface="Open Sans Light"/>
            </a:endParaRPr>
          </a:p>
          <a:p>
            <a:pPr marL="171450" lvl="0" indent="0" algn="l" rtl="0">
              <a:lnSpc>
                <a:spcPct val="115000"/>
              </a:lnSpc>
              <a:spcBef>
                <a:spcPts val="0"/>
              </a:spcBef>
              <a:spcAft>
                <a:spcPts val="0"/>
              </a:spcAft>
              <a:buClr>
                <a:srgbClr val="434343"/>
              </a:buClr>
              <a:buSzPts val="1800"/>
              <a:buNone/>
            </a:pPr>
            <a:endParaRPr>
              <a:solidFill>
                <a:srgbClr val="434343"/>
              </a:solidFill>
              <a:latin typeface="Open Sans Light"/>
              <a:ea typeface="Open Sans Light"/>
              <a:cs typeface="Open Sans Light"/>
              <a:sym typeface="Open Sans Light"/>
            </a:endParaRPr>
          </a:p>
          <a:p>
            <a:pPr marL="171450" lvl="0" indent="0" algn="l" rtl="0">
              <a:lnSpc>
                <a:spcPct val="115000"/>
              </a:lnSpc>
              <a:spcBef>
                <a:spcPts val="0"/>
              </a:spcBef>
              <a:spcAft>
                <a:spcPts val="0"/>
              </a:spcAft>
              <a:buClr>
                <a:srgbClr val="434343"/>
              </a:buClr>
              <a:buSzPts val="1800"/>
              <a:buNone/>
            </a:pPr>
            <a:r>
              <a:rPr lang="en">
                <a:solidFill>
                  <a:srgbClr val="434343"/>
                </a:solidFill>
                <a:latin typeface="Open Sans Light"/>
                <a:ea typeface="Open Sans Light"/>
                <a:cs typeface="Open Sans Light"/>
                <a:sym typeface="Open Sans Light"/>
              </a:rPr>
              <a:t>The statement of need, the organizational capacity and the action plan sections must be clearly linked together to provide a reviewer with a clear picture of the (1) issue to be addressed, (2) your ability to address it and (3) the appropriateness and ambition of the activities to address it.</a:t>
            </a:r>
            <a:endParaRPr>
              <a:solidFill>
                <a:srgbClr val="434343"/>
              </a:solidFill>
              <a:latin typeface="Open Sans Light"/>
              <a:ea typeface="Open Sans Light"/>
              <a:cs typeface="Open Sans Light"/>
              <a:sym typeface="Open Sans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2"/>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Section: Action Plan</a:t>
            </a:r>
            <a:endParaRPr/>
          </a:p>
        </p:txBody>
      </p:sp>
      <p:sp>
        <p:nvSpPr>
          <p:cNvPr id="154" name="Google Shape;154;p12"/>
          <p:cNvSpPr txBox="1">
            <a:spLocks noGrp="1"/>
          </p:cNvSpPr>
          <p:nvPr>
            <p:ph type="body" idx="1"/>
          </p:nvPr>
        </p:nvSpPr>
        <p:spPr>
          <a:xfrm>
            <a:off x="116325" y="1266325"/>
            <a:ext cx="8715900" cy="3302700"/>
          </a:xfrm>
          <a:prstGeom prst="rect">
            <a:avLst/>
          </a:prstGeom>
          <a:noFill/>
          <a:ln>
            <a:noFill/>
          </a:ln>
        </p:spPr>
        <p:txBody>
          <a:bodyPr spcFirstLastPara="1" wrap="square" lIns="91425" tIns="91425" rIns="91425" bIns="91425" anchor="t" anchorCtr="0">
            <a:normAutofit fontScale="92500" lnSpcReduction="10000"/>
          </a:bodyPr>
          <a:lstStyle/>
          <a:p>
            <a:pPr marL="228600" lvl="0" indent="0" algn="l" rtl="0">
              <a:lnSpc>
                <a:spcPct val="115000"/>
              </a:lnSpc>
              <a:spcBef>
                <a:spcPts val="0"/>
              </a:spcBef>
              <a:spcAft>
                <a:spcPts val="0"/>
              </a:spcAft>
              <a:buClr>
                <a:srgbClr val="434343"/>
              </a:buClr>
              <a:buSzPct val="100000"/>
              <a:buNone/>
            </a:pPr>
            <a:r>
              <a:rPr lang="en" b="1">
                <a:solidFill>
                  <a:srgbClr val="434343"/>
                </a:solidFill>
              </a:rPr>
              <a:t>Purpose</a:t>
            </a:r>
            <a:r>
              <a:rPr lang="en">
                <a:solidFill>
                  <a:srgbClr val="434343"/>
                </a:solidFill>
                <a:latin typeface="Open Sans Light"/>
                <a:ea typeface="Open Sans Light"/>
                <a:cs typeface="Open Sans Light"/>
                <a:sym typeface="Open Sans Light"/>
              </a:rPr>
              <a:t>: To help reviewers understand the strategies and activities that you will undertake.</a:t>
            </a:r>
            <a:endParaRPr>
              <a:solidFill>
                <a:srgbClr val="434343"/>
              </a:solidFill>
              <a:latin typeface="Open Sans Light"/>
              <a:ea typeface="Open Sans Light"/>
              <a:cs typeface="Open Sans Light"/>
              <a:sym typeface="Open Sans Light"/>
            </a:endParaRPr>
          </a:p>
          <a:p>
            <a:pPr marL="457200" lvl="0" indent="-228600" algn="l" rtl="0">
              <a:lnSpc>
                <a:spcPct val="115000"/>
              </a:lnSpc>
              <a:spcBef>
                <a:spcPts val="0"/>
              </a:spcBef>
              <a:spcAft>
                <a:spcPts val="0"/>
              </a:spcAft>
              <a:buClr>
                <a:srgbClr val="434343"/>
              </a:buClr>
              <a:buSzPct val="100000"/>
              <a:buNone/>
            </a:pPr>
            <a:endParaRPr>
              <a:solidFill>
                <a:srgbClr val="434343"/>
              </a:solidFill>
              <a:latin typeface="Open Sans Light"/>
              <a:ea typeface="Open Sans Light"/>
              <a:cs typeface="Open Sans Light"/>
              <a:sym typeface="Open Sans Light"/>
            </a:endParaRPr>
          </a:p>
          <a:p>
            <a:pPr marL="228600" lvl="0" indent="0" algn="l" rtl="0">
              <a:lnSpc>
                <a:spcPct val="115000"/>
              </a:lnSpc>
              <a:spcBef>
                <a:spcPts val="0"/>
              </a:spcBef>
              <a:spcAft>
                <a:spcPts val="0"/>
              </a:spcAft>
              <a:buClr>
                <a:srgbClr val="434343"/>
              </a:buClr>
              <a:buSzPct val="100000"/>
              <a:buNone/>
            </a:pPr>
            <a:r>
              <a:rPr lang="en">
                <a:solidFill>
                  <a:srgbClr val="434343"/>
                </a:solidFill>
                <a:latin typeface="Open Sans Light"/>
                <a:ea typeface="Open Sans Light"/>
                <a:cs typeface="Open Sans Light"/>
                <a:sym typeface="Open Sans Light"/>
              </a:rPr>
              <a:t>Please share the objective (or the change to which a project, programme or organisation wants to achieve or contribute) and share what activities will be conducted to achieve the objective and resources form implementation.</a:t>
            </a:r>
            <a:endParaRPr>
              <a:solidFill>
                <a:srgbClr val="434343"/>
              </a:solidFill>
              <a:latin typeface="Open Sans Light"/>
              <a:ea typeface="Open Sans Light"/>
              <a:cs typeface="Open Sans Light"/>
              <a:sym typeface="Open Sans Light"/>
            </a:endParaRPr>
          </a:p>
          <a:p>
            <a:pPr marL="228600" lvl="0" indent="0" algn="l" rtl="0">
              <a:lnSpc>
                <a:spcPct val="115000"/>
              </a:lnSpc>
              <a:spcBef>
                <a:spcPts val="0"/>
              </a:spcBef>
              <a:spcAft>
                <a:spcPts val="0"/>
              </a:spcAft>
              <a:buClr>
                <a:srgbClr val="434343"/>
              </a:buClr>
              <a:buSzPct val="100000"/>
              <a:buNone/>
            </a:pPr>
            <a:endParaRPr>
              <a:solidFill>
                <a:srgbClr val="434343"/>
              </a:solidFill>
              <a:latin typeface="Open Sans Light"/>
              <a:ea typeface="Open Sans Light"/>
              <a:cs typeface="Open Sans Light"/>
              <a:sym typeface="Open Sans Light"/>
            </a:endParaRPr>
          </a:p>
          <a:p>
            <a:pPr marL="228600" lvl="0" indent="0" algn="l" rtl="0">
              <a:lnSpc>
                <a:spcPct val="115000"/>
              </a:lnSpc>
              <a:spcBef>
                <a:spcPts val="0"/>
              </a:spcBef>
              <a:spcAft>
                <a:spcPts val="0"/>
              </a:spcAft>
              <a:buClr>
                <a:srgbClr val="434343"/>
              </a:buClr>
              <a:buSzPct val="100000"/>
              <a:buNone/>
            </a:pPr>
            <a:r>
              <a:rPr lang="en" b="1">
                <a:solidFill>
                  <a:srgbClr val="50833D"/>
                </a:solidFill>
              </a:rPr>
              <a:t>TIP:</a:t>
            </a:r>
            <a:r>
              <a:rPr lang="en">
                <a:solidFill>
                  <a:srgbClr val="434343"/>
                </a:solidFill>
                <a:latin typeface="Open Sans Light"/>
                <a:ea typeface="Open Sans Light"/>
                <a:cs typeface="Open Sans Light"/>
                <a:sym typeface="Open Sans Light"/>
              </a:rPr>
              <a:t> A good response includes an objective or objectives which are achievable and address the problem stated. The activities must be clearly linked to the objective. Barriers to implementing them should be well described, and the proposed activities must address the need in the Statement of Need section. Reasonable staffing allocated.</a:t>
            </a:r>
            <a:endParaRPr>
              <a:solidFill>
                <a:srgbClr val="434343"/>
              </a:solidFill>
              <a:latin typeface="Open Sans Light"/>
              <a:ea typeface="Open Sans Light"/>
              <a:cs typeface="Open Sans Light"/>
              <a:sym typeface="Open Sans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3"/>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Section: Monitoring and Evaluation (M&amp;E)</a:t>
            </a:r>
            <a:endParaRPr/>
          </a:p>
        </p:txBody>
      </p:sp>
      <p:sp>
        <p:nvSpPr>
          <p:cNvPr id="160" name="Google Shape;160;p13"/>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p>
            <a:pPr marL="171450" lvl="0" indent="0" algn="l" rtl="0">
              <a:lnSpc>
                <a:spcPct val="115000"/>
              </a:lnSpc>
              <a:spcBef>
                <a:spcPts val="0"/>
              </a:spcBef>
              <a:spcAft>
                <a:spcPts val="0"/>
              </a:spcAft>
              <a:buClr>
                <a:srgbClr val="434343"/>
              </a:buClr>
              <a:buSzPts val="1800"/>
              <a:buNone/>
            </a:pPr>
            <a:r>
              <a:rPr lang="en" b="1">
                <a:solidFill>
                  <a:srgbClr val="434343"/>
                </a:solidFill>
              </a:rPr>
              <a:t>Purpose: </a:t>
            </a:r>
            <a:r>
              <a:rPr lang="en">
                <a:solidFill>
                  <a:srgbClr val="434343"/>
                </a:solidFill>
                <a:latin typeface="Open Sans Light"/>
                <a:ea typeface="Open Sans Light"/>
                <a:cs typeface="Open Sans Light"/>
                <a:sym typeface="Open Sans Light"/>
              </a:rPr>
              <a:t>To share your proposed measurements for the activities and objectives, so that reviewers and IFCN staff will know how your project is progressing.</a:t>
            </a:r>
            <a:endParaRPr>
              <a:solidFill>
                <a:srgbClr val="434343"/>
              </a:solidFill>
              <a:latin typeface="Open Sans Light"/>
              <a:ea typeface="Open Sans Light"/>
              <a:cs typeface="Open Sans Light"/>
              <a:sym typeface="Open Sans Light"/>
            </a:endParaRPr>
          </a:p>
          <a:p>
            <a:pPr marL="171450" lvl="0" indent="0" algn="l" rtl="0">
              <a:lnSpc>
                <a:spcPct val="115000"/>
              </a:lnSpc>
              <a:spcBef>
                <a:spcPts val="0"/>
              </a:spcBef>
              <a:spcAft>
                <a:spcPts val="0"/>
              </a:spcAft>
              <a:buClr>
                <a:srgbClr val="434343"/>
              </a:buClr>
              <a:buSzPts val="1800"/>
              <a:buNone/>
            </a:pPr>
            <a:endParaRPr>
              <a:solidFill>
                <a:srgbClr val="434343"/>
              </a:solidFill>
              <a:latin typeface="Open Sans Light"/>
              <a:ea typeface="Open Sans Light"/>
              <a:cs typeface="Open Sans Light"/>
              <a:sym typeface="Open Sans Light"/>
            </a:endParaRPr>
          </a:p>
          <a:p>
            <a:pPr marL="171450" lvl="0" indent="0" algn="l" rtl="0">
              <a:lnSpc>
                <a:spcPct val="115000"/>
              </a:lnSpc>
              <a:spcBef>
                <a:spcPts val="0"/>
              </a:spcBef>
              <a:spcAft>
                <a:spcPts val="0"/>
              </a:spcAft>
              <a:buClr>
                <a:srgbClr val="434343"/>
              </a:buClr>
              <a:buSzPts val="1800"/>
              <a:buNone/>
            </a:pPr>
            <a:r>
              <a:rPr lang="en">
                <a:solidFill>
                  <a:srgbClr val="434343"/>
                </a:solidFill>
                <a:latin typeface="Open Sans Light"/>
                <a:ea typeface="Open Sans Light"/>
                <a:cs typeface="Open Sans Light"/>
                <a:sym typeface="Open Sans Light"/>
              </a:rPr>
              <a:t>Without realistic and sensible measures, it is not possible to know what was accomplished with the funds.</a:t>
            </a:r>
            <a:endParaRPr>
              <a:solidFill>
                <a:srgbClr val="434343"/>
              </a:solidFill>
              <a:latin typeface="Open Sans Light"/>
              <a:ea typeface="Open Sans Light"/>
              <a:cs typeface="Open Sans Light"/>
              <a:sym typeface="Open Sans Light"/>
            </a:endParaRPr>
          </a:p>
          <a:p>
            <a:pPr marL="171450" lvl="0" indent="0" algn="l" rtl="0">
              <a:lnSpc>
                <a:spcPct val="115000"/>
              </a:lnSpc>
              <a:spcBef>
                <a:spcPts val="0"/>
              </a:spcBef>
              <a:spcAft>
                <a:spcPts val="0"/>
              </a:spcAft>
              <a:buClr>
                <a:srgbClr val="434343"/>
              </a:buClr>
              <a:buSzPts val="1800"/>
              <a:buNone/>
            </a:pPr>
            <a:endParaRPr>
              <a:solidFill>
                <a:srgbClr val="434343"/>
              </a:solidFill>
              <a:latin typeface="Open Sans Light"/>
              <a:ea typeface="Open Sans Light"/>
              <a:cs typeface="Open Sans Light"/>
              <a:sym typeface="Open Sans Light"/>
            </a:endParaRPr>
          </a:p>
          <a:p>
            <a:pPr marL="171450" lvl="0" indent="0" algn="l" rtl="0">
              <a:lnSpc>
                <a:spcPct val="115000"/>
              </a:lnSpc>
              <a:spcBef>
                <a:spcPts val="0"/>
              </a:spcBef>
              <a:spcAft>
                <a:spcPts val="0"/>
              </a:spcAft>
              <a:buClr>
                <a:srgbClr val="434343"/>
              </a:buClr>
              <a:buSzPts val="1800"/>
              <a:buNone/>
            </a:pPr>
            <a:r>
              <a:rPr lang="en" b="1">
                <a:solidFill>
                  <a:srgbClr val="50833D"/>
                </a:solidFill>
              </a:rPr>
              <a:t>TIP:</a:t>
            </a:r>
            <a:r>
              <a:rPr lang="en">
                <a:solidFill>
                  <a:srgbClr val="434343"/>
                </a:solidFill>
                <a:latin typeface="Open Sans Light"/>
                <a:ea typeface="Open Sans Light"/>
                <a:cs typeface="Open Sans Light"/>
                <a:sym typeface="Open Sans Light"/>
              </a:rPr>
              <a:t> It is important to link the measures/ indicators to the activities and the objectives in your proposal. Without a clear connection between the objectives, proposed activities and the indicators, the M&amp;E section cannot be rated highly.</a:t>
            </a:r>
            <a:endParaRPr>
              <a:solidFill>
                <a:srgbClr val="434343"/>
              </a:solidFill>
              <a:latin typeface="Open Sans Light"/>
              <a:ea typeface="Open Sans Light"/>
              <a:cs typeface="Open Sans Light"/>
              <a:sym typeface="Open Sans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4"/>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Section: Activity Timeline </a:t>
            </a:r>
            <a:endParaRPr/>
          </a:p>
        </p:txBody>
      </p:sp>
      <p:pic>
        <p:nvPicPr>
          <p:cNvPr id="166" name="Google Shape;166;p14"/>
          <p:cNvPicPr preferRelativeResize="0"/>
          <p:nvPr/>
        </p:nvPicPr>
        <p:blipFill>
          <a:blip r:embed="rId3">
            <a:alphaModFix/>
          </a:blip>
          <a:stretch>
            <a:fillRect/>
          </a:stretch>
        </p:blipFill>
        <p:spPr>
          <a:xfrm>
            <a:off x="311700" y="1731425"/>
            <a:ext cx="8679900" cy="2492995"/>
          </a:xfrm>
          <a:prstGeom prst="rect">
            <a:avLst/>
          </a:prstGeom>
          <a:noFill/>
          <a:ln w="28575" cap="flat" cmpd="sng">
            <a:solidFill>
              <a:srgbClr val="50833D"/>
            </a:solidFill>
            <a:prstDash val="solid"/>
            <a:miter lim="8000"/>
            <a:headEnd type="none" w="sm" len="sm"/>
            <a:tailEnd type="none" w="sm" len="sm"/>
          </a:ln>
          <a:effectLst>
            <a:outerShdw blurRad="57150" dist="238125" dir="12600000" algn="bl" rotWithShape="0">
              <a:srgbClr val="000000">
                <a:alpha val="50000"/>
              </a:srgbClr>
            </a:outerShdw>
          </a:effectLst>
        </p:spPr>
      </p:pic>
      <p:sp>
        <p:nvSpPr>
          <p:cNvPr id="167" name="Google Shape;167;p14"/>
          <p:cNvSpPr/>
          <p:nvPr/>
        </p:nvSpPr>
        <p:spPr>
          <a:xfrm>
            <a:off x="6346725" y="2340350"/>
            <a:ext cx="2797200" cy="515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68" name="Google Shape;168;p14"/>
          <p:cNvSpPr/>
          <p:nvPr/>
        </p:nvSpPr>
        <p:spPr>
          <a:xfrm>
            <a:off x="1904025" y="2720075"/>
            <a:ext cx="1428000" cy="16698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2d15ae845bc_1_1"/>
          <p:cNvSpPr txBox="1">
            <a:spLocks noGrp="1"/>
          </p:cNvSpPr>
          <p:nvPr>
            <p:ph type="title"/>
          </p:nvPr>
        </p:nvSpPr>
        <p:spPr>
          <a:xfrm>
            <a:off x="311700" y="239700"/>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Section: Activity Timeline</a:t>
            </a:r>
            <a:endParaRPr/>
          </a:p>
        </p:txBody>
      </p:sp>
      <p:pic>
        <p:nvPicPr>
          <p:cNvPr id="174" name="Google Shape;174;g2d15ae845bc_1_1"/>
          <p:cNvPicPr preferRelativeResize="0"/>
          <p:nvPr/>
        </p:nvPicPr>
        <p:blipFill>
          <a:blip r:embed="rId3">
            <a:alphaModFix/>
          </a:blip>
          <a:stretch>
            <a:fillRect/>
          </a:stretch>
        </p:blipFill>
        <p:spPr>
          <a:xfrm rot="-183434">
            <a:off x="381975" y="927825"/>
            <a:ext cx="6970624" cy="2820950"/>
          </a:xfrm>
          <a:prstGeom prst="rect">
            <a:avLst/>
          </a:prstGeom>
          <a:noFill/>
          <a:ln w="28575" cap="flat" cmpd="sng">
            <a:solidFill>
              <a:srgbClr val="50833D"/>
            </a:solidFill>
            <a:prstDash val="solid"/>
            <a:miter lim="8000"/>
            <a:headEnd type="none" w="sm" len="sm"/>
            <a:tailEnd type="none" w="sm" len="sm"/>
          </a:ln>
          <a:effectLst>
            <a:outerShdw blurRad="57150" dist="238125" dir="12600000" algn="bl" rotWithShape="0">
              <a:srgbClr val="000000">
                <a:alpha val="50000"/>
              </a:srgbClr>
            </a:outerShdw>
          </a:effectLst>
        </p:spPr>
      </p:pic>
      <p:pic>
        <p:nvPicPr>
          <p:cNvPr id="175" name="Google Shape;175;g2d15ae845bc_1_1"/>
          <p:cNvPicPr preferRelativeResize="0"/>
          <p:nvPr/>
        </p:nvPicPr>
        <p:blipFill>
          <a:blip r:embed="rId4">
            <a:alphaModFix/>
          </a:blip>
          <a:stretch>
            <a:fillRect/>
          </a:stretch>
        </p:blipFill>
        <p:spPr>
          <a:xfrm rot="361986">
            <a:off x="4443097" y="2215596"/>
            <a:ext cx="4491604" cy="2534859"/>
          </a:xfrm>
          <a:prstGeom prst="rect">
            <a:avLst/>
          </a:prstGeom>
          <a:noFill/>
          <a:ln w="28575" cap="flat" cmpd="sng">
            <a:solidFill>
              <a:srgbClr val="50833D"/>
            </a:solidFill>
            <a:prstDash val="solid"/>
            <a:miter lim="8000"/>
            <a:headEnd type="none" w="sm" len="sm"/>
            <a:tailEnd type="none" w="sm" len="sm"/>
          </a:ln>
          <a:effectLst>
            <a:outerShdw blurRad="57150" dist="238125" dir="12600000" algn="bl" rotWithShape="0">
              <a:srgbClr val="000000">
                <a:alpha val="5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d15ae845bc_1_24"/>
          <p:cNvSpPr txBox="1">
            <a:spLocks noGrp="1"/>
          </p:cNvSpPr>
          <p:nvPr>
            <p:ph type="title"/>
          </p:nvPr>
        </p:nvSpPr>
        <p:spPr>
          <a:xfrm>
            <a:off x="248200" y="2037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Section: Proposal Budget</a:t>
            </a:r>
            <a:endParaRPr/>
          </a:p>
        </p:txBody>
      </p:sp>
      <p:pic>
        <p:nvPicPr>
          <p:cNvPr id="181" name="Google Shape;181;g2d15ae845bc_1_24"/>
          <p:cNvPicPr preferRelativeResize="0"/>
          <p:nvPr/>
        </p:nvPicPr>
        <p:blipFill>
          <a:blip r:embed="rId3">
            <a:alphaModFix/>
          </a:blip>
          <a:stretch>
            <a:fillRect/>
          </a:stretch>
        </p:blipFill>
        <p:spPr>
          <a:xfrm>
            <a:off x="780125" y="733325"/>
            <a:ext cx="7748300" cy="4227875"/>
          </a:xfrm>
          <a:prstGeom prst="rect">
            <a:avLst/>
          </a:prstGeom>
          <a:noFill/>
          <a:ln>
            <a:noFill/>
          </a:ln>
        </p:spPr>
      </p:pic>
      <p:sp>
        <p:nvSpPr>
          <p:cNvPr id="182" name="Google Shape;182;g2d15ae845bc_1_24"/>
          <p:cNvSpPr/>
          <p:nvPr/>
        </p:nvSpPr>
        <p:spPr>
          <a:xfrm>
            <a:off x="793350" y="1216450"/>
            <a:ext cx="1507200" cy="39270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2d15ae845bc_1_10"/>
          <p:cNvSpPr txBox="1">
            <a:spLocks noGrp="1"/>
          </p:cNvSpPr>
          <p:nvPr>
            <p:ph type="title"/>
          </p:nvPr>
        </p:nvSpPr>
        <p:spPr>
          <a:xfrm>
            <a:off x="311700" y="255500"/>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Section: Proposal Budget </a:t>
            </a:r>
            <a:endParaRPr/>
          </a:p>
        </p:txBody>
      </p:sp>
      <p:pic>
        <p:nvPicPr>
          <p:cNvPr id="188" name="Google Shape;188;g2d15ae845bc_1_10"/>
          <p:cNvPicPr preferRelativeResize="0"/>
          <p:nvPr/>
        </p:nvPicPr>
        <p:blipFill>
          <a:blip r:embed="rId3">
            <a:alphaModFix/>
          </a:blip>
          <a:stretch>
            <a:fillRect/>
          </a:stretch>
        </p:blipFill>
        <p:spPr>
          <a:xfrm rot="180001">
            <a:off x="396606" y="1210477"/>
            <a:ext cx="4401588" cy="3359917"/>
          </a:xfrm>
          <a:prstGeom prst="rect">
            <a:avLst/>
          </a:prstGeom>
          <a:noFill/>
          <a:ln w="38100" cap="flat" cmpd="sng">
            <a:solidFill>
              <a:srgbClr val="274E13"/>
            </a:solidFill>
            <a:prstDash val="solid"/>
            <a:miter lim="8000"/>
            <a:headEnd type="none" w="sm" len="sm"/>
            <a:tailEnd type="none" w="sm" len="sm"/>
          </a:ln>
          <a:effectLst>
            <a:outerShdw blurRad="57150" dist="266700" dir="11940000" algn="bl" rotWithShape="0">
              <a:srgbClr val="000000">
                <a:alpha val="50000"/>
              </a:srgbClr>
            </a:outerShdw>
          </a:effectLst>
        </p:spPr>
      </p:pic>
      <p:pic>
        <p:nvPicPr>
          <p:cNvPr id="189" name="Google Shape;189;g2d15ae845bc_1_10"/>
          <p:cNvPicPr preferRelativeResize="0"/>
          <p:nvPr/>
        </p:nvPicPr>
        <p:blipFill>
          <a:blip r:embed="rId4">
            <a:alphaModFix/>
          </a:blip>
          <a:stretch>
            <a:fillRect/>
          </a:stretch>
        </p:blipFill>
        <p:spPr>
          <a:xfrm rot="-697871">
            <a:off x="4948507" y="531609"/>
            <a:ext cx="3389585" cy="4080281"/>
          </a:xfrm>
          <a:prstGeom prst="rect">
            <a:avLst/>
          </a:prstGeom>
          <a:noFill/>
          <a:ln w="38100" cap="flat" cmpd="sng">
            <a:solidFill>
              <a:srgbClr val="50833D"/>
            </a:solidFill>
            <a:prstDash val="solid"/>
            <a:miter lim="8000"/>
            <a:headEnd type="none" w="sm" len="sm"/>
            <a:tailEnd type="none" w="sm" len="sm"/>
          </a:ln>
          <a:effectLst>
            <a:outerShdw blurRad="57150" dist="200025" dir="13140000" algn="bl" rotWithShape="0">
              <a:srgbClr val="000000">
                <a:alpha val="5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6"/>
          <p:cNvSpPr txBox="1">
            <a:spLocks noGrp="1"/>
          </p:cNvSpPr>
          <p:nvPr>
            <p:ph type="title"/>
          </p:nvPr>
        </p:nvSpPr>
        <p:spPr>
          <a:xfrm>
            <a:off x="311700" y="34857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Grant Application to Award Timeline </a:t>
            </a:r>
            <a:endParaRPr/>
          </a:p>
        </p:txBody>
      </p:sp>
      <p:grpSp>
        <p:nvGrpSpPr>
          <p:cNvPr id="195" name="Google Shape;195;p6"/>
          <p:cNvGrpSpPr/>
          <p:nvPr/>
        </p:nvGrpSpPr>
        <p:grpSpPr>
          <a:xfrm>
            <a:off x="4513720" y="988450"/>
            <a:ext cx="3002955" cy="2376725"/>
            <a:chOff x="4526670" y="1209924"/>
            <a:chExt cx="3002955" cy="2376725"/>
          </a:xfrm>
        </p:grpSpPr>
        <p:sp>
          <p:nvSpPr>
            <p:cNvPr id="196" name="Google Shape;196;p6"/>
            <p:cNvSpPr/>
            <p:nvPr/>
          </p:nvSpPr>
          <p:spPr>
            <a:xfrm>
              <a:off x="4849302" y="3079475"/>
              <a:ext cx="1958400" cy="133500"/>
            </a:xfrm>
            <a:prstGeom prst="rect">
              <a:avLst/>
            </a:prstGeom>
            <a:solidFill>
              <a:srgbClr val="0E94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7" name="Google Shape;197;p6"/>
            <p:cNvGrpSpPr/>
            <p:nvPr/>
          </p:nvGrpSpPr>
          <p:grpSpPr>
            <a:xfrm>
              <a:off x="4526670" y="1209924"/>
              <a:ext cx="3002955" cy="2376725"/>
              <a:chOff x="4526670" y="1209924"/>
              <a:chExt cx="3002955" cy="2376725"/>
            </a:xfrm>
          </p:grpSpPr>
          <p:grpSp>
            <p:nvGrpSpPr>
              <p:cNvPr id="198" name="Google Shape;198;p6"/>
              <p:cNvGrpSpPr/>
              <p:nvPr/>
            </p:nvGrpSpPr>
            <p:grpSpPr>
              <a:xfrm>
                <a:off x="4808316" y="2800065"/>
                <a:ext cx="92400" cy="411825"/>
                <a:chOff x="845575" y="2563700"/>
                <a:chExt cx="92400" cy="411825"/>
              </a:xfrm>
            </p:grpSpPr>
            <p:cxnSp>
              <p:nvCxnSpPr>
                <p:cNvPr id="199" name="Google Shape;199;p6"/>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200" name="Google Shape;200;p6"/>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1" name="Google Shape;201;p6"/>
              <p:cNvSpPr txBox="1"/>
              <p:nvPr/>
            </p:nvSpPr>
            <p:spPr>
              <a:xfrm>
                <a:off x="4526670" y="3215249"/>
                <a:ext cx="15960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200"/>
                  <a:buFont typeface="Arial"/>
                  <a:buNone/>
                </a:pPr>
                <a:r>
                  <a:rPr lang="en" sz="1200" b="1" i="0" u="none" strike="noStrike" cap="none">
                    <a:solidFill>
                      <a:srgbClr val="000000"/>
                    </a:solidFill>
                    <a:latin typeface="Roboto"/>
                    <a:ea typeface="Roboto"/>
                    <a:cs typeface="Roboto"/>
                    <a:sym typeface="Roboto"/>
                  </a:rPr>
                  <a:t>REVIEW COMPLETE</a:t>
                </a:r>
                <a:endParaRPr sz="1200" b="1" i="0" u="none" strike="noStrike" cap="none">
                  <a:solidFill>
                    <a:srgbClr val="000000"/>
                  </a:solidFill>
                  <a:latin typeface="Roboto"/>
                  <a:ea typeface="Roboto"/>
                  <a:cs typeface="Roboto"/>
                  <a:sym typeface="Roboto"/>
                </a:endParaRPr>
              </a:p>
              <a:p>
                <a:pPr marL="0" marR="0" lvl="0" indent="0" algn="ctr" rtl="0">
                  <a:lnSpc>
                    <a:spcPct val="115000"/>
                  </a:lnSpc>
                  <a:spcBef>
                    <a:spcPts val="1600"/>
                  </a:spcBef>
                  <a:spcAft>
                    <a:spcPts val="1600"/>
                  </a:spcAft>
                  <a:buClr>
                    <a:srgbClr val="000000"/>
                  </a:buClr>
                  <a:buSzPts val="1200"/>
                  <a:buFont typeface="Arial"/>
                  <a:buNone/>
                </a:pPr>
                <a:endParaRPr sz="1200" b="1">
                  <a:latin typeface="Roboto"/>
                  <a:ea typeface="Roboto"/>
                  <a:cs typeface="Roboto"/>
                  <a:sym typeface="Roboto"/>
                </a:endParaRPr>
              </a:p>
            </p:txBody>
          </p:sp>
          <p:sp>
            <p:nvSpPr>
              <p:cNvPr id="202" name="Google Shape;202;p6"/>
              <p:cNvSpPr txBox="1"/>
              <p:nvPr/>
            </p:nvSpPr>
            <p:spPr>
              <a:xfrm>
                <a:off x="4808325" y="1209924"/>
                <a:ext cx="2721300" cy="943800"/>
              </a:xfrm>
              <a:prstGeom prst="rect">
                <a:avLst/>
              </a:prstGeom>
              <a:noFill/>
              <a:ln>
                <a:noFill/>
              </a:ln>
            </p:spPr>
            <p:txBody>
              <a:bodyPr spcFirstLastPara="1" wrap="square" lIns="91425" tIns="91425" rIns="91425" bIns="91425" anchor="t" anchorCtr="0">
                <a:noAutofit/>
              </a:bodyPr>
              <a:lstStyle/>
              <a:p>
                <a:pPr marL="114300" marR="0" lvl="0" indent="-114300" algn="l" rtl="0">
                  <a:lnSpc>
                    <a:spcPct val="100000"/>
                  </a:lnSpc>
                  <a:spcBef>
                    <a:spcPts val="0"/>
                  </a:spcBef>
                  <a:spcAft>
                    <a:spcPts val="0"/>
                  </a:spcAft>
                  <a:buClr>
                    <a:srgbClr val="000000"/>
                  </a:buClr>
                  <a:buSzPts val="1200"/>
                  <a:buFont typeface="Open Sans Light"/>
                  <a:buChar char="●"/>
                </a:pPr>
                <a:r>
                  <a:rPr lang="en" sz="1200" b="0" i="0" u="none" strike="noStrike" cap="none">
                    <a:solidFill>
                      <a:srgbClr val="000000"/>
                    </a:solidFill>
                    <a:latin typeface="Open Sans Light"/>
                    <a:ea typeface="Open Sans Light"/>
                    <a:cs typeface="Open Sans Light"/>
                    <a:sym typeface="Open Sans Light"/>
                  </a:rPr>
                  <a:t>Reviewer comments and scores are compiled </a:t>
                </a:r>
                <a:endParaRPr sz="1200" b="0" i="0" u="none" strike="noStrike" cap="none">
                  <a:solidFill>
                    <a:srgbClr val="000000"/>
                  </a:solidFill>
                  <a:latin typeface="Open Sans Light"/>
                  <a:ea typeface="Open Sans Light"/>
                  <a:cs typeface="Open Sans Light"/>
                  <a:sym typeface="Open Sans Light"/>
                </a:endParaRPr>
              </a:p>
              <a:p>
                <a:pPr marL="114300" marR="0" lvl="0" indent="-114300" algn="l" rtl="0">
                  <a:lnSpc>
                    <a:spcPct val="100000"/>
                  </a:lnSpc>
                  <a:spcBef>
                    <a:spcPts val="0"/>
                  </a:spcBef>
                  <a:spcAft>
                    <a:spcPts val="0"/>
                  </a:spcAft>
                  <a:buSzPts val="1200"/>
                  <a:buFont typeface="Open Sans Light"/>
                  <a:buChar char="●"/>
                </a:pPr>
                <a:r>
                  <a:rPr lang="en" sz="1200">
                    <a:latin typeface="Open Sans Light"/>
                    <a:ea typeface="Open Sans Light"/>
                    <a:cs typeface="Open Sans Light"/>
                    <a:sym typeface="Open Sans Light"/>
                  </a:rPr>
                  <a:t>Final award determinations are made</a:t>
                </a:r>
                <a:endParaRPr sz="1200">
                  <a:latin typeface="Open Sans Light"/>
                  <a:ea typeface="Open Sans Light"/>
                  <a:cs typeface="Open Sans Light"/>
                  <a:sym typeface="Open Sans Light"/>
                </a:endParaRPr>
              </a:p>
              <a:p>
                <a:pPr marL="114300" marR="0" lvl="0" indent="-114300" algn="l" rtl="0">
                  <a:lnSpc>
                    <a:spcPct val="100000"/>
                  </a:lnSpc>
                  <a:spcBef>
                    <a:spcPts val="0"/>
                  </a:spcBef>
                  <a:spcAft>
                    <a:spcPts val="0"/>
                  </a:spcAft>
                  <a:buClr>
                    <a:srgbClr val="000000"/>
                  </a:buClr>
                  <a:buSzPts val="1200"/>
                  <a:buFont typeface="Open Sans Light"/>
                  <a:buChar char="●"/>
                </a:pPr>
                <a:r>
                  <a:rPr lang="en" sz="1200" b="0" i="0" u="none" strike="noStrike" cap="none">
                    <a:solidFill>
                      <a:srgbClr val="000000"/>
                    </a:solidFill>
                    <a:latin typeface="Open Sans Light"/>
                    <a:ea typeface="Open Sans Light"/>
                    <a:cs typeface="Open Sans Light"/>
                    <a:sym typeface="Open Sans Light"/>
                  </a:rPr>
                  <a:t>Awardees are notified via email/ contracts sent out</a:t>
                </a:r>
                <a:endParaRPr sz="1200" b="0" i="0" u="none" strike="noStrike" cap="none">
                  <a:solidFill>
                    <a:srgbClr val="000000"/>
                  </a:solidFill>
                  <a:latin typeface="Open Sans Light"/>
                  <a:ea typeface="Open Sans Light"/>
                  <a:cs typeface="Open Sans Light"/>
                  <a:sym typeface="Open Sans Light"/>
                </a:endParaRPr>
              </a:p>
              <a:p>
                <a:pPr marL="114300" marR="0" lvl="0" indent="-114300" algn="l" rtl="0">
                  <a:lnSpc>
                    <a:spcPct val="100000"/>
                  </a:lnSpc>
                  <a:spcBef>
                    <a:spcPts val="0"/>
                  </a:spcBef>
                  <a:spcAft>
                    <a:spcPts val="0"/>
                  </a:spcAft>
                  <a:buClr>
                    <a:srgbClr val="000000"/>
                  </a:buClr>
                  <a:buSzPts val="1200"/>
                  <a:buFont typeface="Open Sans Light"/>
                  <a:buChar char="●"/>
                </a:pPr>
                <a:r>
                  <a:rPr lang="en" sz="1200" b="0" i="0" u="none" strike="noStrike" cap="none">
                    <a:solidFill>
                      <a:srgbClr val="000000"/>
                    </a:solidFill>
                    <a:latin typeface="Open Sans Light"/>
                    <a:ea typeface="Open Sans Light"/>
                    <a:cs typeface="Open Sans Light"/>
                    <a:sym typeface="Open Sans Light"/>
                  </a:rPr>
                  <a:t>Those who did not win are also notified via email</a:t>
                </a:r>
                <a:endParaRPr sz="1200" b="0" i="0" u="none" strike="noStrike" cap="none">
                  <a:solidFill>
                    <a:srgbClr val="000000"/>
                  </a:solidFill>
                  <a:latin typeface="Open Sans Light"/>
                  <a:ea typeface="Open Sans Light"/>
                  <a:cs typeface="Open Sans Light"/>
                  <a:sym typeface="Open Sans Light"/>
                </a:endParaRPr>
              </a:p>
            </p:txBody>
          </p:sp>
        </p:grpSp>
      </p:grpSp>
      <p:grpSp>
        <p:nvGrpSpPr>
          <p:cNvPr id="203" name="Google Shape;203;p6"/>
          <p:cNvGrpSpPr/>
          <p:nvPr/>
        </p:nvGrpSpPr>
        <p:grpSpPr>
          <a:xfrm>
            <a:off x="6422852" y="2481125"/>
            <a:ext cx="2721148" cy="1735651"/>
            <a:chOff x="6435802" y="2702599"/>
            <a:chExt cx="2721148" cy="1735651"/>
          </a:xfrm>
        </p:grpSpPr>
        <p:sp>
          <p:nvSpPr>
            <p:cNvPr id="204" name="Google Shape;204;p6"/>
            <p:cNvSpPr/>
            <p:nvPr/>
          </p:nvSpPr>
          <p:spPr>
            <a:xfrm>
              <a:off x="6807650" y="3079475"/>
              <a:ext cx="2349300" cy="133500"/>
            </a:xfrm>
            <a:prstGeom prst="rect">
              <a:avLst/>
            </a:prstGeom>
            <a:solidFill>
              <a:srgbClr val="0856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5" name="Google Shape;205;p6"/>
            <p:cNvGrpSpPr/>
            <p:nvPr/>
          </p:nvGrpSpPr>
          <p:grpSpPr>
            <a:xfrm>
              <a:off x="6435802" y="2702599"/>
              <a:ext cx="2494571" cy="1735651"/>
              <a:chOff x="6435802" y="2702599"/>
              <a:chExt cx="2494571" cy="1735651"/>
            </a:xfrm>
          </p:grpSpPr>
          <p:grpSp>
            <p:nvGrpSpPr>
              <p:cNvPr id="206" name="Google Shape;206;p6"/>
              <p:cNvGrpSpPr/>
              <p:nvPr/>
            </p:nvGrpSpPr>
            <p:grpSpPr>
              <a:xfrm rot="10800000">
                <a:off x="6760035" y="3079467"/>
                <a:ext cx="92400" cy="411825"/>
                <a:chOff x="2070100" y="2563700"/>
                <a:chExt cx="92400" cy="411825"/>
              </a:xfrm>
            </p:grpSpPr>
            <p:cxnSp>
              <p:nvCxnSpPr>
                <p:cNvPr id="207" name="Google Shape;207;p6"/>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208" name="Google Shape;208;p6"/>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9" name="Google Shape;209;p6"/>
              <p:cNvSpPr txBox="1"/>
              <p:nvPr/>
            </p:nvSpPr>
            <p:spPr>
              <a:xfrm>
                <a:off x="6435802" y="2702599"/>
                <a:ext cx="16614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 sz="1200" b="1" i="0" u="none" strike="noStrike" cap="none">
                    <a:solidFill>
                      <a:srgbClr val="000000"/>
                    </a:solidFill>
                    <a:latin typeface="Roboto"/>
                    <a:ea typeface="Roboto"/>
                    <a:cs typeface="Roboto"/>
                    <a:sym typeface="Roboto"/>
                  </a:rPr>
                  <a:t>ANNOUNCEMENTS</a:t>
                </a:r>
                <a:endParaRPr sz="1200" b="1" i="0" u="none" strike="noStrike" cap="none">
                  <a:solidFill>
                    <a:srgbClr val="000000"/>
                  </a:solidFill>
                  <a:latin typeface="Roboto"/>
                  <a:ea typeface="Roboto"/>
                  <a:cs typeface="Roboto"/>
                  <a:sym typeface="Roboto"/>
                </a:endParaRPr>
              </a:p>
            </p:txBody>
          </p:sp>
          <p:sp>
            <p:nvSpPr>
              <p:cNvPr id="210" name="Google Shape;210;p6"/>
              <p:cNvSpPr txBox="1"/>
              <p:nvPr/>
            </p:nvSpPr>
            <p:spPr>
              <a:xfrm>
                <a:off x="6676773" y="3494450"/>
                <a:ext cx="2253600" cy="943800"/>
              </a:xfrm>
              <a:prstGeom prst="rect">
                <a:avLst/>
              </a:prstGeom>
              <a:noFill/>
              <a:ln>
                <a:noFill/>
              </a:ln>
            </p:spPr>
            <p:txBody>
              <a:bodyPr spcFirstLastPara="1" wrap="square" lIns="91425" tIns="91425" rIns="91425" bIns="91425" anchor="t" anchorCtr="0">
                <a:noAutofit/>
              </a:bodyPr>
              <a:lstStyle/>
              <a:p>
                <a:pPr marL="114300" marR="0" lvl="0" indent="-114300" algn="l" rtl="0">
                  <a:lnSpc>
                    <a:spcPct val="100000"/>
                  </a:lnSpc>
                  <a:spcBef>
                    <a:spcPts val="0"/>
                  </a:spcBef>
                  <a:spcAft>
                    <a:spcPts val="0"/>
                  </a:spcAft>
                  <a:buClr>
                    <a:srgbClr val="000000"/>
                  </a:buClr>
                  <a:buSzPts val="1200"/>
                  <a:buFont typeface="Open Sans Light"/>
                  <a:buChar char="●"/>
                </a:pPr>
                <a:r>
                  <a:rPr lang="en" sz="1200" b="0" i="0" u="none" strike="noStrike" cap="none">
                    <a:solidFill>
                      <a:srgbClr val="000000"/>
                    </a:solidFill>
                    <a:latin typeface="Open Sans Light"/>
                    <a:ea typeface="Open Sans Light"/>
                    <a:cs typeface="Open Sans Light"/>
                    <a:sym typeface="Open Sans Light"/>
                  </a:rPr>
                  <a:t>Announcement made on the website</a:t>
                </a:r>
                <a:endParaRPr sz="1200" b="0" i="0" u="none" strike="noStrike" cap="none">
                  <a:solidFill>
                    <a:srgbClr val="000000"/>
                  </a:solidFill>
                  <a:latin typeface="Open Sans Light"/>
                  <a:ea typeface="Open Sans Light"/>
                  <a:cs typeface="Open Sans Light"/>
                  <a:sym typeface="Open Sans Light"/>
                </a:endParaRPr>
              </a:p>
              <a:p>
                <a:pPr marL="114300" marR="0" lvl="0" indent="-114300" algn="l" rtl="0">
                  <a:lnSpc>
                    <a:spcPct val="100000"/>
                  </a:lnSpc>
                  <a:spcBef>
                    <a:spcPts val="0"/>
                  </a:spcBef>
                  <a:spcAft>
                    <a:spcPts val="0"/>
                  </a:spcAft>
                  <a:buClr>
                    <a:srgbClr val="000000"/>
                  </a:buClr>
                  <a:buSzPts val="1200"/>
                  <a:buFont typeface="Open Sans Light"/>
                  <a:buChar char="●"/>
                </a:pPr>
                <a:r>
                  <a:rPr lang="en" sz="1200" b="0" i="0" u="none" strike="noStrike" cap="none">
                    <a:solidFill>
                      <a:srgbClr val="000000"/>
                    </a:solidFill>
                    <a:latin typeface="Open Sans Light"/>
                    <a:ea typeface="Open Sans Light"/>
                    <a:cs typeface="Open Sans Light"/>
                    <a:sym typeface="Open Sans Light"/>
                  </a:rPr>
                  <a:t>Contracts, timelines and budgets finalized as needed</a:t>
                </a:r>
                <a:endParaRPr sz="1200" b="0" i="0" u="none" strike="noStrike" cap="none">
                  <a:solidFill>
                    <a:srgbClr val="000000"/>
                  </a:solidFill>
                  <a:latin typeface="Open Sans Light"/>
                  <a:ea typeface="Open Sans Light"/>
                  <a:cs typeface="Open Sans Light"/>
                  <a:sym typeface="Open Sans Light"/>
                </a:endParaRPr>
              </a:p>
              <a:p>
                <a:pPr marL="114300" marR="0" lvl="0" indent="-114300" algn="l" rtl="0">
                  <a:lnSpc>
                    <a:spcPct val="100000"/>
                  </a:lnSpc>
                  <a:spcBef>
                    <a:spcPts val="0"/>
                  </a:spcBef>
                  <a:spcAft>
                    <a:spcPts val="0"/>
                  </a:spcAft>
                  <a:buClr>
                    <a:srgbClr val="000000"/>
                  </a:buClr>
                  <a:buSzPts val="1200"/>
                  <a:buFont typeface="Open Sans Light"/>
                  <a:buChar char="●"/>
                </a:pPr>
                <a:r>
                  <a:rPr lang="en" sz="1200" b="0" i="0" u="none" strike="noStrike" cap="none">
                    <a:solidFill>
                      <a:srgbClr val="000000"/>
                    </a:solidFill>
                    <a:latin typeface="Open Sans Light"/>
                    <a:ea typeface="Open Sans Light"/>
                    <a:cs typeface="Open Sans Light"/>
                    <a:sym typeface="Open Sans Light"/>
                  </a:rPr>
                  <a:t>Orientation for new grantees</a:t>
                </a:r>
                <a:endParaRPr sz="1200" b="0" i="0" u="none" strike="noStrike" cap="none">
                  <a:solidFill>
                    <a:srgbClr val="000000"/>
                  </a:solidFill>
                  <a:latin typeface="Open Sans Light"/>
                  <a:ea typeface="Open Sans Light"/>
                  <a:cs typeface="Open Sans Light"/>
                  <a:sym typeface="Open Sans Light"/>
                </a:endParaRPr>
              </a:p>
              <a:p>
                <a:pPr marL="114300" marR="0" lvl="0" indent="-114300" algn="l" rtl="0">
                  <a:lnSpc>
                    <a:spcPct val="100000"/>
                  </a:lnSpc>
                  <a:spcBef>
                    <a:spcPts val="0"/>
                  </a:spcBef>
                  <a:spcAft>
                    <a:spcPts val="0"/>
                  </a:spcAft>
                  <a:buClr>
                    <a:srgbClr val="000000"/>
                  </a:buClr>
                  <a:buSzPts val="1200"/>
                  <a:buFont typeface="Open Sans Light"/>
                  <a:buChar char="●"/>
                </a:pPr>
                <a:r>
                  <a:rPr lang="en" sz="1200" b="0" i="0" u="none" strike="noStrike" cap="none">
                    <a:solidFill>
                      <a:srgbClr val="000000"/>
                    </a:solidFill>
                    <a:latin typeface="Open Sans Light"/>
                    <a:ea typeface="Open Sans Light"/>
                    <a:cs typeface="Open Sans Light"/>
                    <a:sym typeface="Open Sans Light"/>
                  </a:rPr>
                  <a:t>Projects </a:t>
                </a:r>
                <a:r>
                  <a:rPr lang="en" sz="1200">
                    <a:latin typeface="Open Sans Light"/>
                    <a:ea typeface="Open Sans Light"/>
                    <a:cs typeface="Open Sans Light"/>
                    <a:sym typeface="Open Sans Light"/>
                  </a:rPr>
                  <a:t>l</a:t>
                </a:r>
                <a:r>
                  <a:rPr lang="en" sz="1200" b="0" i="0" u="none" strike="noStrike" cap="none">
                    <a:solidFill>
                      <a:srgbClr val="000000"/>
                    </a:solidFill>
                    <a:latin typeface="Open Sans Light"/>
                    <a:ea typeface="Open Sans Light"/>
                    <a:cs typeface="Open Sans Light"/>
                    <a:sym typeface="Open Sans Light"/>
                  </a:rPr>
                  <a:t>aunch</a:t>
                </a:r>
                <a:endParaRPr sz="1200" b="0" i="0" u="none" strike="noStrike" cap="none">
                  <a:solidFill>
                    <a:srgbClr val="000000"/>
                  </a:solidFill>
                  <a:latin typeface="Open Sans Light"/>
                  <a:ea typeface="Open Sans Light"/>
                  <a:cs typeface="Open Sans Light"/>
                  <a:sym typeface="Open Sans Light"/>
                </a:endParaRPr>
              </a:p>
            </p:txBody>
          </p:sp>
        </p:grpSp>
      </p:grpSp>
      <p:grpSp>
        <p:nvGrpSpPr>
          <p:cNvPr id="211" name="Google Shape;211;p6"/>
          <p:cNvGrpSpPr/>
          <p:nvPr/>
        </p:nvGrpSpPr>
        <p:grpSpPr>
          <a:xfrm>
            <a:off x="483050" y="1425900"/>
            <a:ext cx="2395000" cy="1939300"/>
            <a:chOff x="496000" y="1647374"/>
            <a:chExt cx="2395000" cy="1939300"/>
          </a:xfrm>
        </p:grpSpPr>
        <p:sp>
          <p:nvSpPr>
            <p:cNvPr id="212" name="Google Shape;212;p6"/>
            <p:cNvSpPr/>
            <p:nvPr/>
          </p:nvSpPr>
          <p:spPr>
            <a:xfrm>
              <a:off x="932600" y="3079475"/>
              <a:ext cx="1958400" cy="133500"/>
            </a:xfrm>
            <a:prstGeom prst="rect">
              <a:avLst/>
            </a:prstGeom>
            <a:solidFill>
              <a:srgbClr val="0E94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3" name="Google Shape;213;p6"/>
            <p:cNvGrpSpPr/>
            <p:nvPr/>
          </p:nvGrpSpPr>
          <p:grpSpPr>
            <a:xfrm>
              <a:off x="496000" y="1647374"/>
              <a:ext cx="2194500" cy="1939300"/>
              <a:chOff x="496000" y="1647374"/>
              <a:chExt cx="2194500" cy="1939300"/>
            </a:xfrm>
          </p:grpSpPr>
          <p:sp>
            <p:nvSpPr>
              <p:cNvPr id="214" name="Google Shape;214;p6"/>
              <p:cNvSpPr txBox="1"/>
              <p:nvPr/>
            </p:nvSpPr>
            <p:spPr>
              <a:xfrm>
                <a:off x="496004" y="3215274"/>
                <a:ext cx="12522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 sz="1200" b="1" i="0" u="none" strike="noStrike" cap="none">
                    <a:solidFill>
                      <a:srgbClr val="000000"/>
                    </a:solidFill>
                    <a:latin typeface="Open Sans"/>
                    <a:ea typeface="Open Sans"/>
                    <a:cs typeface="Open Sans"/>
                    <a:sym typeface="Open Sans"/>
                  </a:rPr>
                  <a:t>OPEN APPLICATION (4-5 weeks)</a:t>
                </a:r>
                <a:endParaRPr sz="1200" b="1" i="0" u="none" strike="noStrike" cap="none">
                  <a:solidFill>
                    <a:srgbClr val="000000"/>
                  </a:solidFill>
                  <a:latin typeface="Open Sans"/>
                  <a:ea typeface="Open Sans"/>
                  <a:cs typeface="Open Sans"/>
                  <a:sym typeface="Open Sans"/>
                </a:endParaRPr>
              </a:p>
            </p:txBody>
          </p:sp>
          <p:grpSp>
            <p:nvGrpSpPr>
              <p:cNvPr id="215" name="Google Shape;215;p6"/>
              <p:cNvGrpSpPr/>
              <p:nvPr/>
            </p:nvGrpSpPr>
            <p:grpSpPr>
              <a:xfrm>
                <a:off x="881025" y="2800065"/>
                <a:ext cx="92400" cy="411825"/>
                <a:chOff x="845575" y="2563700"/>
                <a:chExt cx="92400" cy="411825"/>
              </a:xfrm>
            </p:grpSpPr>
            <p:cxnSp>
              <p:nvCxnSpPr>
                <p:cNvPr id="216" name="Google Shape;216;p6"/>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217" name="Google Shape;217;p6"/>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8" name="Google Shape;218;p6"/>
              <p:cNvSpPr txBox="1"/>
              <p:nvPr/>
            </p:nvSpPr>
            <p:spPr>
              <a:xfrm>
                <a:off x="496000" y="1647374"/>
                <a:ext cx="2194500" cy="1429800"/>
              </a:xfrm>
              <a:prstGeom prst="rect">
                <a:avLst/>
              </a:prstGeom>
              <a:noFill/>
              <a:ln>
                <a:noFill/>
              </a:ln>
            </p:spPr>
            <p:txBody>
              <a:bodyPr spcFirstLastPara="1" wrap="square" lIns="91425" tIns="91425" rIns="91425" bIns="91425" anchor="t" anchorCtr="0">
                <a:noAutofit/>
              </a:bodyPr>
              <a:lstStyle/>
              <a:p>
                <a:pPr marL="285750" marR="0" lvl="0" indent="-304800" algn="l" rtl="0">
                  <a:lnSpc>
                    <a:spcPct val="100000"/>
                  </a:lnSpc>
                  <a:spcBef>
                    <a:spcPts val="0"/>
                  </a:spcBef>
                  <a:spcAft>
                    <a:spcPts val="0"/>
                  </a:spcAft>
                  <a:buSzPts val="1200"/>
                  <a:buFont typeface="Open Sans Light"/>
                  <a:buChar char="●"/>
                </a:pPr>
                <a:r>
                  <a:rPr lang="en" sz="1200" b="0" i="0" u="none" strike="noStrike" cap="none">
                    <a:solidFill>
                      <a:srgbClr val="000000"/>
                    </a:solidFill>
                    <a:latin typeface="Open Sans Light"/>
                    <a:ea typeface="Open Sans Light"/>
                    <a:cs typeface="Open Sans Light"/>
                    <a:sym typeface="Open Sans Light"/>
                  </a:rPr>
                  <a:t>IFCN holds a Q&amp;A for applicants 1 week </a:t>
                </a:r>
                <a:r>
                  <a:rPr lang="en" sz="1200">
                    <a:latin typeface="Open Sans Light"/>
                    <a:ea typeface="Open Sans Light"/>
                    <a:cs typeface="Open Sans Light"/>
                    <a:sym typeface="Open Sans Light"/>
                  </a:rPr>
                  <a:t>after announcement</a:t>
                </a:r>
                <a:endParaRPr sz="1200">
                  <a:latin typeface="Open Sans Light"/>
                  <a:ea typeface="Open Sans Light"/>
                  <a:cs typeface="Open Sans Light"/>
                  <a:sym typeface="Open Sans Light"/>
                </a:endParaRPr>
              </a:p>
              <a:p>
                <a:pPr marL="914400" marR="0" lvl="0" indent="0" algn="l" rtl="0">
                  <a:lnSpc>
                    <a:spcPct val="100000"/>
                  </a:lnSpc>
                  <a:spcBef>
                    <a:spcPts val="0"/>
                  </a:spcBef>
                  <a:spcAft>
                    <a:spcPts val="0"/>
                  </a:spcAft>
                  <a:buNone/>
                </a:pPr>
                <a:endParaRPr sz="1200">
                  <a:latin typeface="Open Sans Light"/>
                  <a:ea typeface="Open Sans Light"/>
                  <a:cs typeface="Open Sans Light"/>
                  <a:sym typeface="Open Sans Light"/>
                </a:endParaRPr>
              </a:p>
              <a:p>
                <a:pPr marL="285750" marR="0" lvl="0" indent="-304800" algn="l" rtl="0">
                  <a:lnSpc>
                    <a:spcPct val="100000"/>
                  </a:lnSpc>
                  <a:spcBef>
                    <a:spcPts val="0"/>
                  </a:spcBef>
                  <a:spcAft>
                    <a:spcPts val="0"/>
                  </a:spcAft>
                  <a:buSzPts val="1200"/>
                  <a:buFont typeface="Open Sans Light"/>
                  <a:buChar char="●"/>
                </a:pPr>
                <a:r>
                  <a:rPr lang="en" sz="1200" b="0" i="0" u="none" strike="noStrike" cap="none">
                    <a:solidFill>
                      <a:srgbClr val="000000"/>
                    </a:solidFill>
                    <a:latin typeface="Open Sans Light"/>
                    <a:ea typeface="Open Sans Light"/>
                    <a:cs typeface="Open Sans Light"/>
                    <a:sym typeface="Open Sans Light"/>
                  </a:rPr>
                  <a:t>IFCN </a:t>
                </a:r>
                <a:r>
                  <a:rPr lang="en" sz="1200">
                    <a:latin typeface="Open Sans Light"/>
                    <a:ea typeface="Open Sans Light"/>
                    <a:cs typeface="Open Sans Light"/>
                    <a:sym typeface="Open Sans Light"/>
                  </a:rPr>
                  <a:t>answers questions </a:t>
                </a:r>
                <a:r>
                  <a:rPr lang="en" sz="1200" b="0" i="0" u="none" strike="noStrike" cap="none">
                    <a:solidFill>
                      <a:srgbClr val="000000"/>
                    </a:solidFill>
                    <a:latin typeface="Open Sans Light"/>
                    <a:ea typeface="Open Sans Light"/>
                    <a:cs typeface="Open Sans Light"/>
                    <a:sym typeface="Open Sans Light"/>
                  </a:rPr>
                  <a:t>via </a:t>
                </a:r>
                <a:r>
                  <a:rPr lang="en" sz="1200" b="0" i="0" u="sng" strike="noStrike" cap="none">
                    <a:solidFill>
                      <a:schemeClr val="hlink"/>
                    </a:solidFill>
                    <a:latin typeface="Open Sans Light"/>
                    <a:ea typeface="Open Sans Light"/>
                    <a:cs typeface="Open Sans Light"/>
                    <a:sym typeface="Open Sans Light"/>
                    <a:hlinkClick r:id="rId3"/>
                  </a:rPr>
                  <a:t>info@ifcn.org</a:t>
                </a:r>
                <a:r>
                  <a:rPr lang="en" sz="1200" b="0" i="0" u="none" strike="noStrike" cap="none">
                    <a:solidFill>
                      <a:srgbClr val="000000"/>
                    </a:solidFill>
                    <a:latin typeface="Open Sans Light"/>
                    <a:ea typeface="Open Sans Light"/>
                    <a:cs typeface="Open Sans Light"/>
                    <a:sym typeface="Open Sans Light"/>
                  </a:rPr>
                  <a:t> </a:t>
                </a:r>
                <a:endParaRPr sz="1200" b="0" i="0" u="none" strike="noStrike" cap="none">
                  <a:solidFill>
                    <a:srgbClr val="000000"/>
                  </a:solidFill>
                  <a:latin typeface="Open Sans Light"/>
                  <a:ea typeface="Open Sans Light"/>
                  <a:cs typeface="Open Sans Light"/>
                  <a:sym typeface="Open Sans Light"/>
                </a:endParaRPr>
              </a:p>
            </p:txBody>
          </p:sp>
        </p:grpSp>
      </p:grpSp>
      <p:grpSp>
        <p:nvGrpSpPr>
          <p:cNvPr id="219" name="Google Shape;219;p6"/>
          <p:cNvGrpSpPr/>
          <p:nvPr/>
        </p:nvGrpSpPr>
        <p:grpSpPr>
          <a:xfrm>
            <a:off x="1974275" y="2061700"/>
            <a:ext cx="2862127" cy="2059525"/>
            <a:chOff x="1987225" y="2283174"/>
            <a:chExt cx="2862127" cy="2059525"/>
          </a:xfrm>
        </p:grpSpPr>
        <p:sp>
          <p:nvSpPr>
            <p:cNvPr id="220" name="Google Shape;220;p6"/>
            <p:cNvSpPr/>
            <p:nvPr/>
          </p:nvSpPr>
          <p:spPr>
            <a:xfrm>
              <a:off x="2890952" y="3079475"/>
              <a:ext cx="1958400" cy="133500"/>
            </a:xfrm>
            <a:prstGeom prst="rect">
              <a:avLst/>
            </a:prstGeom>
            <a:solidFill>
              <a:srgbClr val="0856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1" name="Google Shape;221;p6"/>
            <p:cNvGrpSpPr/>
            <p:nvPr/>
          </p:nvGrpSpPr>
          <p:grpSpPr>
            <a:xfrm>
              <a:off x="1987225" y="2283174"/>
              <a:ext cx="2721300" cy="2059525"/>
              <a:chOff x="1987225" y="2283174"/>
              <a:chExt cx="2721300" cy="2059525"/>
            </a:xfrm>
          </p:grpSpPr>
          <p:sp>
            <p:nvSpPr>
              <p:cNvPr id="222" name="Google Shape;222;p6"/>
              <p:cNvSpPr txBox="1"/>
              <p:nvPr/>
            </p:nvSpPr>
            <p:spPr>
              <a:xfrm>
                <a:off x="2525599" y="2283174"/>
                <a:ext cx="15711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200"/>
                  <a:buFont typeface="Arial"/>
                  <a:buNone/>
                </a:pPr>
                <a:r>
                  <a:rPr lang="en" sz="1200" b="1" i="0" u="none" strike="noStrike" cap="none">
                    <a:solidFill>
                      <a:srgbClr val="000000"/>
                    </a:solidFill>
                    <a:latin typeface="Roboto"/>
                    <a:ea typeface="Roboto"/>
                    <a:cs typeface="Roboto"/>
                    <a:sym typeface="Roboto"/>
                  </a:rPr>
                  <a:t>APPLICATION CLOSES                 (4-5 weeks)</a:t>
                </a:r>
                <a:endParaRPr sz="1200" b="1" i="0" u="none" strike="noStrike" cap="none">
                  <a:solidFill>
                    <a:srgbClr val="000000"/>
                  </a:solidFill>
                  <a:latin typeface="Roboto"/>
                  <a:ea typeface="Roboto"/>
                  <a:cs typeface="Roboto"/>
                  <a:sym typeface="Roboto"/>
                </a:endParaRPr>
              </a:p>
              <a:p>
                <a:pPr marL="0" marR="0" lvl="0" indent="0" algn="ctr" rtl="0">
                  <a:lnSpc>
                    <a:spcPct val="115000"/>
                  </a:lnSpc>
                  <a:spcBef>
                    <a:spcPts val="1600"/>
                  </a:spcBef>
                  <a:spcAft>
                    <a:spcPts val="1600"/>
                  </a:spcAft>
                  <a:buClr>
                    <a:srgbClr val="000000"/>
                  </a:buClr>
                  <a:buSzPts val="1200"/>
                  <a:buFont typeface="Arial"/>
                  <a:buNone/>
                </a:pPr>
                <a:endParaRPr sz="1200" b="1" i="0" u="none" strike="noStrike" cap="none">
                  <a:solidFill>
                    <a:srgbClr val="000000"/>
                  </a:solidFill>
                  <a:latin typeface="Roboto"/>
                  <a:ea typeface="Roboto"/>
                  <a:cs typeface="Roboto"/>
                  <a:sym typeface="Roboto"/>
                </a:endParaRPr>
              </a:p>
            </p:txBody>
          </p:sp>
          <p:grpSp>
            <p:nvGrpSpPr>
              <p:cNvPr id="223" name="Google Shape;223;p6"/>
              <p:cNvGrpSpPr/>
              <p:nvPr/>
            </p:nvGrpSpPr>
            <p:grpSpPr>
              <a:xfrm rot="10800000">
                <a:off x="2849073" y="3079467"/>
                <a:ext cx="92400" cy="411825"/>
                <a:chOff x="2070100" y="2563700"/>
                <a:chExt cx="92400" cy="411825"/>
              </a:xfrm>
            </p:grpSpPr>
            <p:cxnSp>
              <p:nvCxnSpPr>
                <p:cNvPr id="224" name="Google Shape;224;p6"/>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225" name="Google Shape;225;p6"/>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6" name="Google Shape;226;p6"/>
              <p:cNvSpPr txBox="1"/>
              <p:nvPr/>
            </p:nvSpPr>
            <p:spPr>
              <a:xfrm>
                <a:off x="1987225" y="3398899"/>
                <a:ext cx="2721300" cy="943800"/>
              </a:xfrm>
              <a:prstGeom prst="rect">
                <a:avLst/>
              </a:prstGeom>
              <a:noFill/>
              <a:ln>
                <a:noFill/>
              </a:ln>
            </p:spPr>
            <p:txBody>
              <a:bodyPr spcFirstLastPara="1" wrap="square" lIns="91425" tIns="91425" rIns="91425" bIns="91425" anchor="t" anchorCtr="0">
                <a:noAutofit/>
              </a:bodyPr>
              <a:lstStyle/>
              <a:p>
                <a:pPr marL="457200" marR="0" lvl="0" indent="-304800" algn="l" rtl="0">
                  <a:lnSpc>
                    <a:spcPct val="100000"/>
                  </a:lnSpc>
                  <a:spcBef>
                    <a:spcPts val="0"/>
                  </a:spcBef>
                  <a:spcAft>
                    <a:spcPts val="0"/>
                  </a:spcAft>
                  <a:buClr>
                    <a:srgbClr val="000000"/>
                  </a:buClr>
                  <a:buSzPts val="1200"/>
                  <a:buFont typeface="Open Sans Light"/>
                  <a:buChar char="●"/>
                </a:pPr>
                <a:r>
                  <a:rPr lang="en" sz="1200" b="0" i="0" u="none" strike="noStrike" cap="none">
                    <a:solidFill>
                      <a:srgbClr val="000000"/>
                    </a:solidFill>
                    <a:latin typeface="Open Sans Light"/>
                    <a:ea typeface="Open Sans Light"/>
                    <a:cs typeface="Open Sans Light"/>
                    <a:sym typeface="Open Sans Light"/>
                  </a:rPr>
                  <a:t>IFCN reviews applications for eligibility </a:t>
                </a:r>
                <a:endParaRPr sz="1200">
                  <a:latin typeface="Open Sans Light"/>
                  <a:ea typeface="Open Sans Light"/>
                  <a:cs typeface="Open Sans Light"/>
                  <a:sym typeface="Open Sans Light"/>
                </a:endParaRPr>
              </a:p>
              <a:p>
                <a:pPr marL="914400" marR="0" lvl="0" indent="0" algn="l" rtl="0">
                  <a:lnSpc>
                    <a:spcPct val="100000"/>
                  </a:lnSpc>
                  <a:spcBef>
                    <a:spcPts val="0"/>
                  </a:spcBef>
                  <a:spcAft>
                    <a:spcPts val="0"/>
                  </a:spcAft>
                  <a:buNone/>
                </a:pPr>
                <a:endParaRPr sz="1200">
                  <a:latin typeface="Open Sans Light"/>
                  <a:ea typeface="Open Sans Light"/>
                  <a:cs typeface="Open Sans Light"/>
                  <a:sym typeface="Open Sans Light"/>
                </a:endParaRPr>
              </a:p>
              <a:p>
                <a:pPr marL="457200" marR="0" lvl="0" indent="-304800" algn="l" rtl="0">
                  <a:lnSpc>
                    <a:spcPct val="100000"/>
                  </a:lnSpc>
                  <a:spcBef>
                    <a:spcPts val="0"/>
                  </a:spcBef>
                  <a:spcAft>
                    <a:spcPts val="0"/>
                  </a:spcAft>
                  <a:buSzPts val="1200"/>
                  <a:buFont typeface="Open Sans Light"/>
                  <a:buChar char="●"/>
                </a:pPr>
                <a:r>
                  <a:rPr lang="en" sz="1200">
                    <a:latin typeface="Open Sans Light"/>
                    <a:ea typeface="Open Sans Light"/>
                    <a:cs typeface="Open Sans Light"/>
                    <a:sym typeface="Open Sans Light"/>
                  </a:rPr>
                  <a:t>IFCN h</a:t>
                </a:r>
                <a:r>
                  <a:rPr lang="en" sz="1200" b="0" i="0" u="none" strike="noStrike" cap="none">
                    <a:solidFill>
                      <a:srgbClr val="000000"/>
                    </a:solidFill>
                    <a:latin typeface="Open Sans Light"/>
                    <a:ea typeface="Open Sans Light"/>
                    <a:cs typeface="Open Sans Light"/>
                    <a:sym typeface="Open Sans Light"/>
                  </a:rPr>
                  <a:t>olds orientation session for application reviewers</a:t>
                </a:r>
                <a:endParaRPr sz="1200" b="0" i="0" u="none" strike="noStrike" cap="none">
                  <a:solidFill>
                    <a:srgbClr val="000000"/>
                  </a:solidFill>
                  <a:latin typeface="Open Sans Light"/>
                  <a:ea typeface="Open Sans Light"/>
                  <a:cs typeface="Open Sans Light"/>
                  <a:sym typeface="Open Sans Light"/>
                </a:endParaRPr>
              </a:p>
              <a:p>
                <a:pPr marL="914400" marR="0" lvl="0" indent="0" algn="l" rtl="0">
                  <a:lnSpc>
                    <a:spcPct val="100000"/>
                  </a:lnSpc>
                  <a:spcBef>
                    <a:spcPts val="0"/>
                  </a:spcBef>
                  <a:spcAft>
                    <a:spcPts val="0"/>
                  </a:spcAft>
                  <a:buNone/>
                </a:pPr>
                <a:endParaRPr sz="1200">
                  <a:latin typeface="Open Sans Light"/>
                  <a:ea typeface="Open Sans Light"/>
                  <a:cs typeface="Open Sans Light"/>
                  <a:sym typeface="Open Sans Light"/>
                </a:endParaRPr>
              </a:p>
              <a:p>
                <a:pPr marL="457200" marR="0" lvl="0" indent="-304800" algn="l" rtl="0">
                  <a:lnSpc>
                    <a:spcPct val="100000"/>
                  </a:lnSpc>
                  <a:spcBef>
                    <a:spcPts val="0"/>
                  </a:spcBef>
                  <a:spcAft>
                    <a:spcPts val="0"/>
                  </a:spcAft>
                  <a:buClr>
                    <a:srgbClr val="000000"/>
                  </a:buClr>
                  <a:buSzPts val="1200"/>
                  <a:buFont typeface="Open Sans Light"/>
                  <a:buChar char="●"/>
                </a:pPr>
                <a:r>
                  <a:rPr lang="en" sz="1200" b="0" i="0" u="none" strike="noStrike" cap="none">
                    <a:solidFill>
                      <a:srgbClr val="000000"/>
                    </a:solidFill>
                    <a:latin typeface="Open Sans Light"/>
                    <a:ea typeface="Open Sans Light"/>
                    <a:cs typeface="Open Sans Light"/>
                    <a:sym typeface="Open Sans Light"/>
                  </a:rPr>
                  <a:t>IFCN assigns applications for review</a:t>
                </a:r>
                <a:endParaRPr sz="1200" b="0"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1600"/>
                  </a:spcBef>
                  <a:spcAft>
                    <a:spcPts val="1600"/>
                  </a:spcAft>
                  <a:buClr>
                    <a:srgbClr val="000000"/>
                  </a:buClr>
                  <a:buSzPts val="800"/>
                  <a:buFont typeface="Arial"/>
                  <a:buNone/>
                </a:pPr>
                <a:endParaRPr sz="800" b="1" i="0" u="none" strike="noStrike" cap="none">
                  <a:solidFill>
                    <a:srgbClr val="000000"/>
                  </a:solidFill>
                  <a:latin typeface="Roboto"/>
                  <a:ea typeface="Roboto"/>
                  <a:cs typeface="Roboto"/>
                  <a:sym typeface="Roboto"/>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2d0be356954_0_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Agenda</a:t>
            </a:r>
            <a:endParaRPr/>
          </a:p>
        </p:txBody>
      </p:sp>
      <p:sp>
        <p:nvSpPr>
          <p:cNvPr id="74" name="Google Shape;74;g2d0be356954_0_0"/>
          <p:cNvSpPr txBox="1">
            <a:spLocks noGrp="1"/>
          </p:cNvSpPr>
          <p:nvPr>
            <p:ph type="body" idx="1"/>
          </p:nvPr>
        </p:nvSpPr>
        <p:spPr>
          <a:xfrm>
            <a:off x="1221850" y="1160650"/>
            <a:ext cx="50823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Fund overview </a:t>
            </a:r>
            <a:endParaRPr/>
          </a:p>
          <a:p>
            <a:pPr marL="457200" lvl="0" indent="-342900" algn="l" rtl="0">
              <a:spcBef>
                <a:spcPts val="0"/>
              </a:spcBef>
              <a:spcAft>
                <a:spcPts val="0"/>
              </a:spcAft>
              <a:buSzPts val="1800"/>
              <a:buChar char="●"/>
            </a:pPr>
            <a:r>
              <a:rPr lang="en"/>
              <a:t>Common errors </a:t>
            </a:r>
            <a:endParaRPr/>
          </a:p>
          <a:p>
            <a:pPr marL="457200" lvl="0" indent="-342900" algn="l" rtl="0">
              <a:spcBef>
                <a:spcPts val="0"/>
              </a:spcBef>
              <a:spcAft>
                <a:spcPts val="0"/>
              </a:spcAft>
              <a:buSzPts val="1800"/>
              <a:buChar char="●"/>
            </a:pPr>
            <a:r>
              <a:rPr lang="en"/>
              <a:t>Application sections</a:t>
            </a:r>
            <a:endParaRPr/>
          </a:p>
          <a:p>
            <a:pPr marL="457200" lvl="0" indent="-342900" algn="l" rtl="0">
              <a:spcBef>
                <a:spcPts val="0"/>
              </a:spcBef>
              <a:spcAft>
                <a:spcPts val="0"/>
              </a:spcAft>
              <a:buSzPts val="1800"/>
              <a:buChar char="●"/>
            </a:pPr>
            <a:r>
              <a:rPr lang="en"/>
              <a:t>Grant award cycle </a:t>
            </a:r>
            <a:endParaRPr/>
          </a:p>
          <a:p>
            <a:pPr marL="457200" lvl="0" indent="-342900" algn="l" rtl="0">
              <a:spcBef>
                <a:spcPts val="0"/>
              </a:spcBef>
              <a:spcAft>
                <a:spcPts val="0"/>
              </a:spcAft>
              <a:buSzPts val="1800"/>
              <a:buChar char="●"/>
            </a:pPr>
            <a:r>
              <a:rPr lang="en"/>
              <a:t>Resources</a:t>
            </a:r>
            <a:endParaRPr/>
          </a:p>
          <a:p>
            <a:pPr marL="457200" lvl="0" indent="-342900" algn="l" rtl="0">
              <a:spcBef>
                <a:spcPts val="0"/>
              </a:spcBef>
              <a:spcAft>
                <a:spcPts val="0"/>
              </a:spcAft>
              <a:buSzPts val="1800"/>
              <a:buChar char="●"/>
            </a:pPr>
            <a:r>
              <a:rPr lang="en"/>
              <a:t>Q&amp;A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5"/>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Resources</a:t>
            </a:r>
            <a:endParaRPr/>
          </a:p>
        </p:txBody>
      </p:sp>
      <p:sp>
        <p:nvSpPr>
          <p:cNvPr id="232" name="Google Shape;232;p15"/>
          <p:cNvSpPr txBox="1">
            <a:spLocks noGrp="1"/>
          </p:cNvSpPr>
          <p:nvPr>
            <p:ph type="body" idx="1"/>
          </p:nvPr>
        </p:nvSpPr>
        <p:spPr>
          <a:xfrm>
            <a:off x="311700" y="1312025"/>
            <a:ext cx="8520600" cy="3485700"/>
          </a:xfrm>
          <a:prstGeom prst="rect">
            <a:avLst/>
          </a:prstGeom>
          <a:noFill/>
          <a:ln>
            <a:noFill/>
          </a:ln>
        </p:spPr>
        <p:txBody>
          <a:bodyPr spcFirstLastPara="1" wrap="square" lIns="91425" tIns="91425" rIns="91425" bIns="91425" anchor="t" anchorCtr="0">
            <a:normAutofit/>
          </a:bodyPr>
          <a:lstStyle/>
          <a:p>
            <a:pPr marL="457200" lvl="0" indent="-330200" algn="l" rtl="0">
              <a:lnSpc>
                <a:spcPct val="150000"/>
              </a:lnSpc>
              <a:spcBef>
                <a:spcPts val="0"/>
              </a:spcBef>
              <a:spcAft>
                <a:spcPts val="0"/>
              </a:spcAft>
              <a:buSzPts val="1600"/>
              <a:buFont typeface="Open Sans Light"/>
              <a:buChar char="●"/>
            </a:pPr>
            <a:r>
              <a:rPr lang="en" sz="1600" u="sng">
                <a:solidFill>
                  <a:schemeClr val="hlink"/>
                </a:solidFill>
                <a:latin typeface="Open Sans Light"/>
                <a:ea typeface="Open Sans Light"/>
                <a:cs typeface="Open Sans Light"/>
                <a:sym typeface="Open Sans Light"/>
                <a:hlinkClick r:id="rId3"/>
              </a:rPr>
              <a:t>How to Apply for GFCF Grant Guide</a:t>
            </a:r>
            <a:r>
              <a:rPr lang="en" sz="1600">
                <a:solidFill>
                  <a:srgbClr val="434343"/>
                </a:solidFill>
                <a:latin typeface="Open Sans Light"/>
                <a:ea typeface="Open Sans Light"/>
                <a:cs typeface="Open Sans Light"/>
                <a:sym typeface="Open Sans Light"/>
              </a:rPr>
              <a:t> (BUILD 2024) - IFCN-</a:t>
            </a:r>
            <a:r>
              <a:rPr lang="en" sz="1600">
                <a:solidFill>
                  <a:srgbClr val="222222"/>
                </a:solidFill>
                <a:latin typeface="Open Sans Light"/>
                <a:ea typeface="Open Sans Light"/>
                <a:cs typeface="Open Sans Light"/>
                <a:sym typeface="Open Sans Light"/>
              </a:rPr>
              <a:t>GFCF website, under “Resources”</a:t>
            </a:r>
            <a:endParaRPr sz="1600">
              <a:solidFill>
                <a:srgbClr val="222222"/>
              </a:solidFill>
              <a:latin typeface="Open Sans Light"/>
              <a:ea typeface="Open Sans Light"/>
              <a:cs typeface="Open Sans Light"/>
              <a:sym typeface="Open Sans Light"/>
            </a:endParaRPr>
          </a:p>
          <a:p>
            <a:pPr marL="457200" lvl="0" indent="-330200" algn="l" rtl="0">
              <a:lnSpc>
                <a:spcPct val="150000"/>
              </a:lnSpc>
              <a:spcBef>
                <a:spcPts val="0"/>
              </a:spcBef>
              <a:spcAft>
                <a:spcPts val="0"/>
              </a:spcAft>
              <a:buClr>
                <a:srgbClr val="666666"/>
              </a:buClr>
              <a:buSzPts val="1600"/>
              <a:buFont typeface="Open Sans Light"/>
              <a:buChar char="●"/>
            </a:pPr>
            <a:r>
              <a:rPr lang="en" sz="1600">
                <a:solidFill>
                  <a:srgbClr val="434343"/>
                </a:solidFill>
                <a:latin typeface="Open Sans Light"/>
                <a:ea typeface="Open Sans Light"/>
                <a:cs typeface="Open Sans Light"/>
                <a:sym typeface="Open Sans Light"/>
              </a:rPr>
              <a:t>GFCF BUILD/GROW/ENGAGE Q&amp;A webinar-usually within 1-2 weeks of application launch (</a:t>
            </a:r>
            <a:r>
              <a:rPr lang="en" sz="1600" u="sng">
                <a:solidFill>
                  <a:schemeClr val="hlink"/>
                </a:solidFill>
                <a:latin typeface="Open Sans Light"/>
                <a:ea typeface="Open Sans Light"/>
                <a:cs typeface="Open Sans Light"/>
                <a:sym typeface="Open Sans Light"/>
                <a:hlinkClick r:id="rId4"/>
              </a:rPr>
              <a:t>recording to the BUILD 2024 Q&amp;A on the IFCN website)</a:t>
            </a:r>
            <a:endParaRPr sz="1600">
              <a:solidFill>
                <a:srgbClr val="434343"/>
              </a:solidFill>
              <a:latin typeface="Open Sans Light"/>
              <a:ea typeface="Open Sans Light"/>
              <a:cs typeface="Open Sans Light"/>
              <a:sym typeface="Open Sans Light"/>
            </a:endParaRPr>
          </a:p>
          <a:p>
            <a:pPr marL="457200" lvl="0" indent="-330200" algn="l" rtl="0">
              <a:lnSpc>
                <a:spcPct val="150000"/>
              </a:lnSpc>
              <a:spcBef>
                <a:spcPts val="0"/>
              </a:spcBef>
              <a:spcAft>
                <a:spcPts val="0"/>
              </a:spcAft>
              <a:buClr>
                <a:srgbClr val="666666"/>
              </a:buClr>
              <a:buSzPts val="1600"/>
              <a:buFont typeface="Open Sans Light"/>
              <a:buChar char="●"/>
            </a:pPr>
            <a:r>
              <a:rPr lang="en" sz="1600" u="sng">
                <a:solidFill>
                  <a:schemeClr val="hlink"/>
                </a:solidFill>
                <a:latin typeface="Open Sans Light"/>
                <a:ea typeface="Open Sans Light"/>
                <a:cs typeface="Open Sans Light"/>
                <a:sym typeface="Open Sans Light"/>
                <a:hlinkClick r:id="rId5"/>
              </a:rPr>
              <a:t>info@ifcn.org</a:t>
            </a:r>
            <a:r>
              <a:rPr lang="en" sz="1600">
                <a:solidFill>
                  <a:srgbClr val="434343"/>
                </a:solidFill>
                <a:latin typeface="Open Sans Light"/>
                <a:ea typeface="Open Sans Light"/>
                <a:cs typeface="Open Sans Light"/>
                <a:sym typeface="Open Sans Light"/>
              </a:rPr>
              <a:t> email address for all questions during the application process</a:t>
            </a:r>
            <a:endParaRPr sz="1600">
              <a:solidFill>
                <a:srgbClr val="434343"/>
              </a:solidFill>
              <a:latin typeface="Open Sans Light"/>
              <a:ea typeface="Open Sans Light"/>
              <a:cs typeface="Open Sans Light"/>
              <a:sym typeface="Open Sans Light"/>
            </a:endParaRPr>
          </a:p>
          <a:p>
            <a:pPr marL="457200" lvl="0" indent="-330200" algn="l" rtl="0">
              <a:lnSpc>
                <a:spcPct val="150000"/>
              </a:lnSpc>
              <a:spcBef>
                <a:spcPts val="0"/>
              </a:spcBef>
              <a:spcAft>
                <a:spcPts val="0"/>
              </a:spcAft>
              <a:buClr>
                <a:srgbClr val="666666"/>
              </a:buClr>
              <a:buSzPts val="1600"/>
              <a:buFont typeface="Open Sans Light"/>
              <a:buChar char="●"/>
            </a:pPr>
            <a:r>
              <a:rPr lang="en" sz="1600" u="sng">
                <a:solidFill>
                  <a:schemeClr val="hlink"/>
                </a:solidFill>
                <a:latin typeface="Open Sans Light"/>
                <a:ea typeface="Open Sans Light"/>
                <a:cs typeface="Open Sans Light"/>
                <a:sym typeface="Open Sans Light"/>
                <a:hlinkClick r:id="rId6"/>
              </a:rPr>
              <a:t>Grants Course </a:t>
            </a:r>
            <a:r>
              <a:rPr lang="en" sz="1600">
                <a:solidFill>
                  <a:srgbClr val="434343"/>
                </a:solidFill>
                <a:latin typeface="Open Sans Light"/>
                <a:ea typeface="Open Sans Light"/>
                <a:cs typeface="Open Sans Light"/>
                <a:sym typeface="Open Sans Light"/>
              </a:rPr>
              <a:t>via Poynter-FREE! Search “Grant Writing for Journalists” - </a:t>
            </a:r>
            <a:r>
              <a:rPr lang="en" sz="1600" i="1">
                <a:solidFill>
                  <a:srgbClr val="434343"/>
                </a:solidFill>
                <a:latin typeface="Open Sans Light"/>
                <a:ea typeface="Open Sans Light"/>
                <a:cs typeface="Open Sans Light"/>
                <a:sym typeface="Open Sans Light"/>
              </a:rPr>
              <a:t>May 2024</a:t>
            </a:r>
            <a:endParaRPr sz="1600" i="1">
              <a:solidFill>
                <a:srgbClr val="434343"/>
              </a:solidFill>
              <a:latin typeface="Open Sans Light"/>
              <a:ea typeface="Open Sans Light"/>
              <a:cs typeface="Open Sans Light"/>
              <a:sym typeface="Open Sans Light"/>
            </a:endParaRPr>
          </a:p>
          <a:p>
            <a:pPr marL="457200" lvl="0" indent="-330200" algn="l" rtl="0">
              <a:lnSpc>
                <a:spcPct val="150000"/>
              </a:lnSpc>
              <a:spcBef>
                <a:spcPts val="0"/>
              </a:spcBef>
              <a:spcAft>
                <a:spcPts val="0"/>
              </a:spcAft>
              <a:buClr>
                <a:srgbClr val="666666"/>
              </a:buClr>
              <a:buSzPts val="1600"/>
              <a:buFont typeface="Open Sans Light"/>
              <a:buChar char="●"/>
            </a:pPr>
            <a:r>
              <a:rPr lang="en" sz="1600">
                <a:solidFill>
                  <a:srgbClr val="434343"/>
                </a:solidFill>
                <a:latin typeface="Open Sans Light"/>
                <a:ea typeface="Open Sans Light"/>
                <a:cs typeface="Open Sans Light"/>
                <a:sym typeface="Open Sans Light"/>
              </a:rPr>
              <a:t>GlobalFact 11 Conference: Training Workshop - Grant Application Skills</a:t>
            </a:r>
            <a:endParaRPr sz="1600">
              <a:solidFill>
                <a:srgbClr val="434343"/>
              </a:solidFill>
              <a:latin typeface="Open Sans Light"/>
              <a:ea typeface="Open Sans Light"/>
              <a:cs typeface="Open Sans Light"/>
              <a:sym typeface="Open Sans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6"/>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Q&amp;A</a:t>
            </a:r>
            <a:endParaRPr/>
          </a:p>
        </p:txBody>
      </p:sp>
      <p:pic>
        <p:nvPicPr>
          <p:cNvPr id="238" name="Google Shape;238;p16"/>
          <p:cNvPicPr preferRelativeResize="0"/>
          <p:nvPr/>
        </p:nvPicPr>
        <p:blipFill rotWithShape="1">
          <a:blip r:embed="rId3">
            <a:alphaModFix/>
          </a:blip>
          <a:srcRect/>
          <a:stretch/>
        </p:blipFill>
        <p:spPr>
          <a:xfrm>
            <a:off x="1219100" y="805550"/>
            <a:ext cx="6155925" cy="3532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Overview of IFCN Global Fact Check Fund (GFCF)</a:t>
            </a:r>
            <a:endParaRPr/>
          </a:p>
        </p:txBody>
      </p:sp>
      <p:sp>
        <p:nvSpPr>
          <p:cNvPr id="80" name="Google Shape;80;p3"/>
          <p:cNvSpPr txBox="1">
            <a:spLocks noGrp="1"/>
          </p:cNvSpPr>
          <p:nvPr>
            <p:ph type="body" idx="1"/>
          </p:nvPr>
        </p:nvSpPr>
        <p:spPr>
          <a:xfrm>
            <a:off x="311700" y="1152475"/>
            <a:ext cx="8520600" cy="3761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1100"/>
              </a:spcBef>
              <a:spcAft>
                <a:spcPts val="0"/>
              </a:spcAft>
              <a:buSzPts val="1800"/>
              <a:buNone/>
            </a:pPr>
            <a:endParaRPr sz="100">
              <a:solidFill>
                <a:srgbClr val="000000"/>
              </a:solidFill>
              <a:highlight>
                <a:srgbClr val="FFFFFF"/>
              </a:highlight>
              <a:latin typeface="Open Sans Light"/>
              <a:ea typeface="Open Sans Light"/>
              <a:cs typeface="Open Sans Light"/>
              <a:sym typeface="Open Sans Light"/>
            </a:endParaRPr>
          </a:p>
          <a:p>
            <a:pPr marL="0" lvl="0" indent="0" algn="l" rtl="0">
              <a:lnSpc>
                <a:spcPct val="115000"/>
              </a:lnSpc>
              <a:spcBef>
                <a:spcPts val="1100"/>
              </a:spcBef>
              <a:spcAft>
                <a:spcPts val="0"/>
              </a:spcAft>
              <a:buSzPts val="1800"/>
              <a:buNone/>
            </a:pPr>
            <a:r>
              <a:rPr lang="en" sz="1600">
                <a:solidFill>
                  <a:srgbClr val="000000"/>
                </a:solidFill>
                <a:highlight>
                  <a:srgbClr val="FFFFFF"/>
                </a:highlight>
                <a:latin typeface="Open Sans Light"/>
                <a:ea typeface="Open Sans Light"/>
                <a:cs typeface="Open Sans Light"/>
                <a:sym typeface="Open Sans Light"/>
              </a:rPr>
              <a:t>The $12 million fund  awards grants in an open competition to help fact-checking organizations around the world strengthening their capabilities</a:t>
            </a:r>
            <a:endParaRPr sz="1600">
              <a:solidFill>
                <a:srgbClr val="000000"/>
              </a:solidFill>
              <a:highlight>
                <a:srgbClr val="FFFFFF"/>
              </a:highlight>
              <a:latin typeface="Open Sans Light"/>
              <a:ea typeface="Open Sans Light"/>
              <a:cs typeface="Open Sans Light"/>
              <a:sym typeface="Open Sans Light"/>
            </a:endParaRPr>
          </a:p>
          <a:p>
            <a:pPr marL="0" lvl="0" indent="0" algn="l" rtl="0">
              <a:lnSpc>
                <a:spcPct val="115000"/>
              </a:lnSpc>
              <a:spcBef>
                <a:spcPts val="1100"/>
              </a:spcBef>
              <a:spcAft>
                <a:spcPts val="0"/>
              </a:spcAft>
              <a:buSzPts val="1800"/>
              <a:buNone/>
            </a:pPr>
            <a:br>
              <a:rPr lang="en" sz="800">
                <a:solidFill>
                  <a:srgbClr val="000000"/>
                </a:solidFill>
                <a:highlight>
                  <a:srgbClr val="FFFFFF"/>
                </a:highlight>
                <a:latin typeface="Open Sans Light"/>
                <a:ea typeface="Open Sans Light"/>
                <a:cs typeface="Open Sans Light"/>
                <a:sym typeface="Open Sans Light"/>
              </a:rPr>
            </a:br>
            <a:r>
              <a:rPr lang="en" sz="1600">
                <a:solidFill>
                  <a:srgbClr val="000000"/>
                </a:solidFill>
                <a:highlight>
                  <a:srgbClr val="FFFFFF"/>
                </a:highlight>
                <a:latin typeface="Open Sans Light"/>
                <a:ea typeface="Open Sans Light"/>
                <a:cs typeface="Open Sans Light"/>
                <a:sym typeface="Open Sans Light"/>
              </a:rPr>
              <a:t>The fund’s mission is to develop the operational, production and engagement capacity of fact-checking organizations in order to increase the quality, volume, frequency, scale and impact of fact checking. </a:t>
            </a:r>
            <a:endParaRPr sz="1600">
              <a:solidFill>
                <a:srgbClr val="000000"/>
              </a:solidFill>
              <a:highlight>
                <a:srgbClr val="FFFFFF"/>
              </a:highlight>
              <a:latin typeface="Open Sans Light"/>
              <a:ea typeface="Open Sans Light"/>
              <a:cs typeface="Open Sans Light"/>
              <a:sym typeface="Open Sans Light"/>
            </a:endParaRPr>
          </a:p>
          <a:p>
            <a:pPr marL="0" lvl="0" indent="0" algn="l" rtl="0">
              <a:lnSpc>
                <a:spcPct val="115000"/>
              </a:lnSpc>
              <a:spcBef>
                <a:spcPts val="1100"/>
              </a:spcBef>
              <a:spcAft>
                <a:spcPts val="0"/>
              </a:spcAft>
              <a:buSzPts val="1800"/>
              <a:buNone/>
            </a:pPr>
            <a:endParaRPr sz="400">
              <a:solidFill>
                <a:srgbClr val="000000"/>
              </a:solidFill>
              <a:highlight>
                <a:srgbClr val="FFFFFF"/>
              </a:highlight>
              <a:latin typeface="Open Sans Light"/>
              <a:ea typeface="Open Sans Light"/>
              <a:cs typeface="Open Sans Light"/>
              <a:sym typeface="Open Sans Light"/>
            </a:endParaRPr>
          </a:p>
          <a:p>
            <a:pPr marL="0" lvl="0" indent="0" algn="l" rtl="0">
              <a:lnSpc>
                <a:spcPct val="115000"/>
              </a:lnSpc>
              <a:spcBef>
                <a:spcPts val="1100"/>
              </a:spcBef>
              <a:spcAft>
                <a:spcPts val="0"/>
              </a:spcAft>
              <a:buSzPts val="1800"/>
              <a:buNone/>
            </a:pPr>
            <a:r>
              <a:rPr lang="en" sz="1600">
                <a:solidFill>
                  <a:srgbClr val="222222"/>
                </a:solidFill>
                <a:highlight>
                  <a:srgbClr val="FFFFFF"/>
                </a:highlight>
                <a:latin typeface="Open Sans Light"/>
                <a:ea typeface="Open Sans Light"/>
                <a:cs typeface="Open Sans Light"/>
                <a:sym typeface="Open Sans Light"/>
              </a:rPr>
              <a:t>The GFCF  is funded by YouTube/Google and is administered by the IFCN with the guidance of the fund’s Steering Committee.</a:t>
            </a:r>
            <a:endParaRPr sz="1600">
              <a:solidFill>
                <a:srgbClr val="434343"/>
              </a:solidFill>
              <a:latin typeface="Open Sans Light"/>
              <a:ea typeface="Open Sans Light"/>
              <a:cs typeface="Open Sans Light"/>
              <a:sym typeface="Open Sans Light"/>
            </a:endParaRPr>
          </a:p>
          <a:p>
            <a:pPr marL="914400" lvl="0" indent="0" algn="l" rtl="0">
              <a:lnSpc>
                <a:spcPct val="115000"/>
              </a:lnSpc>
              <a:spcBef>
                <a:spcPts val="1200"/>
              </a:spcBef>
              <a:spcAft>
                <a:spcPts val="0"/>
              </a:spcAft>
              <a:buSzPts val="1800"/>
              <a:buNone/>
            </a:pPr>
            <a:endParaRPr sz="158">
              <a:solidFill>
                <a:srgbClr val="434343"/>
              </a:solidFill>
            </a:endParaRPr>
          </a:p>
          <a:p>
            <a:pPr marL="0" lvl="0" indent="0" algn="l" rtl="0">
              <a:lnSpc>
                <a:spcPct val="115000"/>
              </a:lnSpc>
              <a:spcBef>
                <a:spcPts val="0"/>
              </a:spcBef>
              <a:spcAft>
                <a:spcPts val="1200"/>
              </a:spcAft>
              <a:buSzPts val="1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4"/>
          <p:cNvSpPr txBox="1">
            <a:spLocks noGrp="1"/>
          </p:cNvSpPr>
          <p:nvPr>
            <p:ph type="title"/>
          </p:nvPr>
        </p:nvSpPr>
        <p:spPr>
          <a:xfrm>
            <a:off x="311700" y="361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2023-2025 Tiers: BUILD, GROW and ENGAGE</a:t>
            </a:r>
            <a:endParaRPr/>
          </a:p>
        </p:txBody>
      </p:sp>
      <p:sp>
        <p:nvSpPr>
          <p:cNvPr id="86" name="Google Shape;86;p4"/>
          <p:cNvSpPr txBox="1">
            <a:spLocks noGrp="1"/>
          </p:cNvSpPr>
          <p:nvPr>
            <p:ph type="body" idx="1"/>
          </p:nvPr>
        </p:nvSpPr>
        <p:spPr>
          <a:xfrm>
            <a:off x="311700" y="924475"/>
            <a:ext cx="8520600" cy="4084500"/>
          </a:xfrm>
          <a:prstGeom prst="rect">
            <a:avLst/>
          </a:prstGeom>
          <a:noFill/>
          <a:ln>
            <a:noFill/>
          </a:ln>
        </p:spPr>
        <p:txBody>
          <a:bodyPr spcFirstLastPara="1" wrap="square" lIns="91425" tIns="91425" rIns="91425" bIns="91425" anchor="t" anchorCtr="0">
            <a:normAutofit fontScale="77500" lnSpcReduction="10000"/>
          </a:bodyPr>
          <a:lstStyle/>
          <a:p>
            <a:pPr marL="0" lvl="0" indent="0" algn="l" rtl="0">
              <a:lnSpc>
                <a:spcPct val="115000"/>
              </a:lnSpc>
              <a:spcBef>
                <a:spcPts val="0"/>
              </a:spcBef>
              <a:spcAft>
                <a:spcPts val="0"/>
              </a:spcAft>
              <a:buSzPct val="92664"/>
              <a:buNone/>
            </a:pPr>
            <a:endParaRPr sz="2100">
              <a:latin typeface="Open Sans Light"/>
              <a:ea typeface="Open Sans Light"/>
              <a:cs typeface="Open Sans Light"/>
              <a:sym typeface="Open Sans Light"/>
            </a:endParaRPr>
          </a:p>
          <a:p>
            <a:pPr marL="457200" lvl="0" indent="-331977" algn="l" rtl="0">
              <a:lnSpc>
                <a:spcPct val="115000"/>
              </a:lnSpc>
              <a:spcBef>
                <a:spcPts val="0"/>
              </a:spcBef>
              <a:spcAft>
                <a:spcPts val="0"/>
              </a:spcAft>
              <a:buSzPct val="100000"/>
              <a:buFont typeface="Open Sans Light"/>
              <a:buChar char="●"/>
            </a:pPr>
            <a:r>
              <a:rPr lang="en" sz="2100" b="1"/>
              <a:t>BUILD </a:t>
            </a:r>
            <a:r>
              <a:rPr lang="en" sz="2100">
                <a:latin typeface="Open Sans Light"/>
                <a:ea typeface="Open Sans Light"/>
                <a:cs typeface="Open Sans Light"/>
                <a:sym typeface="Open Sans Light"/>
              </a:rPr>
              <a:t>is not project-based. Supports the operations of fact-checking organizations by addressing their material, technical, and/or operational needs</a:t>
            </a:r>
            <a:endParaRPr sz="2100">
              <a:latin typeface="Open Sans Light"/>
              <a:ea typeface="Open Sans Light"/>
              <a:cs typeface="Open Sans Light"/>
              <a:sym typeface="Open Sans Light"/>
            </a:endParaRPr>
          </a:p>
          <a:p>
            <a:pPr marL="457200" lvl="0" indent="0" algn="l" rtl="0">
              <a:lnSpc>
                <a:spcPct val="115000"/>
              </a:lnSpc>
              <a:spcBef>
                <a:spcPts val="0"/>
              </a:spcBef>
              <a:spcAft>
                <a:spcPts val="0"/>
              </a:spcAft>
              <a:buNone/>
            </a:pPr>
            <a:endParaRPr sz="2100">
              <a:latin typeface="Open Sans Light"/>
              <a:ea typeface="Open Sans Light"/>
              <a:cs typeface="Open Sans Light"/>
              <a:sym typeface="Open Sans Light"/>
            </a:endParaRPr>
          </a:p>
          <a:p>
            <a:pPr marL="457200" lvl="0" indent="-331977" algn="l" rtl="0">
              <a:lnSpc>
                <a:spcPct val="115000"/>
              </a:lnSpc>
              <a:spcBef>
                <a:spcPts val="0"/>
              </a:spcBef>
              <a:spcAft>
                <a:spcPts val="0"/>
              </a:spcAft>
              <a:buSzPct val="100000"/>
              <a:buFont typeface="Open Sans Light"/>
              <a:buChar char="●"/>
            </a:pPr>
            <a:r>
              <a:rPr lang="en" sz="21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GROW </a:t>
            </a:r>
            <a:r>
              <a:rPr lang="en" sz="2100">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supports the increased development of fact-checking operations through the diversification of revenue streams; growth of organizational technical, human, and operational capacities; and/or enhancing content quality</a:t>
            </a:r>
            <a:endParaRPr sz="2100">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457200" lvl="0" indent="0" algn="l" rtl="0">
              <a:lnSpc>
                <a:spcPct val="115000"/>
              </a:lnSpc>
              <a:spcBef>
                <a:spcPts val="0"/>
              </a:spcBef>
              <a:spcAft>
                <a:spcPts val="0"/>
              </a:spcAft>
              <a:buNone/>
            </a:pPr>
            <a:endParaRPr sz="2100">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457200" lvl="0" indent="-331977" algn="l" rtl="0">
              <a:lnSpc>
                <a:spcPct val="115000"/>
              </a:lnSpc>
              <a:spcBef>
                <a:spcPts val="0"/>
              </a:spcBef>
              <a:spcAft>
                <a:spcPts val="0"/>
              </a:spcAft>
              <a:buSzPct val="100000"/>
              <a:buFont typeface="Open Sans Light"/>
              <a:buChar char="●"/>
            </a:pPr>
            <a:r>
              <a:rPr lang="en" sz="21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ENGAGE </a:t>
            </a:r>
            <a:r>
              <a:rPr lang="en" sz="21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aims </a:t>
            </a:r>
            <a:r>
              <a:rPr lang="en" sz="2100">
                <a:solidFill>
                  <a:srgbClr val="434343"/>
                </a:solidFill>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to scale up the reach of content; strengthen and expand audience engagement and innovation; and experiment to develop new tools for fact-checking to support engagement</a:t>
            </a:r>
            <a:endParaRPr sz="2100">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endParaRPr>
          </a:p>
          <a:p>
            <a:pPr marL="457200" lvl="0" indent="0" algn="l" rtl="0">
              <a:lnSpc>
                <a:spcPct val="115000"/>
              </a:lnSpc>
              <a:spcBef>
                <a:spcPts val="0"/>
              </a:spcBef>
              <a:spcAft>
                <a:spcPts val="0"/>
              </a:spcAft>
              <a:buSzPct val="92664"/>
              <a:buNone/>
            </a:pPr>
            <a:endParaRPr sz="2100">
              <a:latin typeface="Open Sans Light"/>
              <a:ea typeface="Open Sans Light"/>
              <a:cs typeface="Open Sans Light"/>
              <a:sym typeface="Open Sans Light"/>
            </a:endParaRPr>
          </a:p>
          <a:p>
            <a:pPr marL="457200" lvl="0" indent="0" algn="l" rtl="0">
              <a:lnSpc>
                <a:spcPct val="115000"/>
              </a:lnSpc>
              <a:spcBef>
                <a:spcPts val="0"/>
              </a:spcBef>
              <a:spcAft>
                <a:spcPts val="0"/>
              </a:spcAft>
              <a:buSzPct val="92664"/>
              <a:buNone/>
            </a:pPr>
            <a:endParaRPr sz="2100">
              <a:latin typeface="Open Sans Light"/>
              <a:ea typeface="Open Sans Light"/>
              <a:cs typeface="Open Sans Light"/>
              <a:sym typeface="Open Sans Light"/>
            </a:endParaRPr>
          </a:p>
          <a:p>
            <a:pPr marL="0" lvl="0" indent="0" algn="l" rtl="0">
              <a:lnSpc>
                <a:spcPct val="115000"/>
              </a:lnSpc>
              <a:spcBef>
                <a:spcPts val="0"/>
              </a:spcBef>
              <a:spcAft>
                <a:spcPts val="0"/>
              </a:spcAft>
              <a:buSzPct val="114467"/>
              <a:buNone/>
            </a:pPr>
            <a:endParaRPr sz="1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5"/>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General Examples of Grant Tier Activities</a:t>
            </a:r>
            <a:endParaRPr/>
          </a:p>
        </p:txBody>
      </p:sp>
      <p:graphicFrame>
        <p:nvGraphicFramePr>
          <p:cNvPr id="92" name="Google Shape;92;p5"/>
          <p:cNvGraphicFramePr/>
          <p:nvPr/>
        </p:nvGraphicFramePr>
        <p:xfrm>
          <a:off x="563825" y="1380900"/>
          <a:ext cx="3000000" cy="3000000"/>
        </p:xfrm>
        <a:graphic>
          <a:graphicData uri="http://schemas.openxmlformats.org/drawingml/2006/table">
            <a:tbl>
              <a:tblPr>
                <a:noFill/>
                <a:tableStyleId>{65FC0697-A6C2-4FDB-8BAA-5CB4F715ECF0}</a:tableStyleId>
              </a:tblPr>
              <a:tblGrid>
                <a:gridCol w="1339150">
                  <a:extLst>
                    <a:ext uri="{9D8B030D-6E8A-4147-A177-3AD203B41FA5}">
                      <a16:colId xmlns:a16="http://schemas.microsoft.com/office/drawing/2014/main" val="20000"/>
                    </a:ext>
                  </a:extLst>
                </a:gridCol>
                <a:gridCol w="964625">
                  <a:extLst>
                    <a:ext uri="{9D8B030D-6E8A-4147-A177-3AD203B41FA5}">
                      <a16:colId xmlns:a16="http://schemas.microsoft.com/office/drawing/2014/main" val="20001"/>
                    </a:ext>
                  </a:extLst>
                </a:gridCol>
                <a:gridCol w="1043450">
                  <a:extLst>
                    <a:ext uri="{9D8B030D-6E8A-4147-A177-3AD203B41FA5}">
                      <a16:colId xmlns:a16="http://schemas.microsoft.com/office/drawing/2014/main" val="20002"/>
                    </a:ext>
                  </a:extLst>
                </a:gridCol>
                <a:gridCol w="991825">
                  <a:extLst>
                    <a:ext uri="{9D8B030D-6E8A-4147-A177-3AD203B41FA5}">
                      <a16:colId xmlns:a16="http://schemas.microsoft.com/office/drawing/2014/main" val="20003"/>
                    </a:ext>
                  </a:extLst>
                </a:gridCol>
                <a:gridCol w="1084775">
                  <a:extLst>
                    <a:ext uri="{9D8B030D-6E8A-4147-A177-3AD203B41FA5}">
                      <a16:colId xmlns:a16="http://schemas.microsoft.com/office/drawing/2014/main" val="20004"/>
                    </a:ext>
                  </a:extLst>
                </a:gridCol>
                <a:gridCol w="1105425">
                  <a:extLst>
                    <a:ext uri="{9D8B030D-6E8A-4147-A177-3AD203B41FA5}">
                      <a16:colId xmlns:a16="http://schemas.microsoft.com/office/drawing/2014/main" val="20005"/>
                    </a:ext>
                  </a:extLst>
                </a:gridCol>
                <a:gridCol w="1022800">
                  <a:extLst>
                    <a:ext uri="{9D8B030D-6E8A-4147-A177-3AD203B41FA5}">
                      <a16:colId xmlns:a16="http://schemas.microsoft.com/office/drawing/2014/main" val="20006"/>
                    </a:ext>
                  </a:extLst>
                </a:gridCol>
              </a:tblGrid>
              <a:tr h="1075375">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t>Purchase equipment</a:t>
                      </a:r>
                      <a:endParaRPr sz="1200" b="1" u="none" strike="noStrike" cap="none"/>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t>Hire Staff</a:t>
                      </a:r>
                      <a:endParaRPr sz="1200" b="1" u="none" strike="noStrike" cap="none"/>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t>Purchase software</a:t>
                      </a:r>
                      <a:endParaRPr sz="1200" b="1" u="none" strike="noStrike" cap="none"/>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t>Activities to reach new or broader audiences</a:t>
                      </a:r>
                      <a:endParaRPr sz="12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t>Activities to improve staff capacity</a:t>
                      </a:r>
                      <a:endParaRPr sz="12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t>Activities to support continuity of operations</a:t>
                      </a:r>
                      <a:endParaRPr sz="1200" b="1" u="none" strike="noStrike" cap="none"/>
                    </a:p>
                  </a:txBody>
                  <a:tcPr marL="91425" marR="91425" marT="91425" marB="91425"/>
                </a:tc>
                <a:extLst>
                  <a:ext uri="{0D108BD9-81ED-4DB2-BD59-A6C34878D82A}">
                    <a16:rowId xmlns:a16="http://schemas.microsoft.com/office/drawing/2014/main" val="10000"/>
                  </a:ext>
                </a:extLst>
              </a:tr>
              <a:tr h="459450">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BUILD</a:t>
                      </a:r>
                      <a:endParaRPr sz="1400" u="none" strike="noStrike" cap="none"/>
                    </a:p>
                  </a:txBody>
                  <a:tcPr marL="91425" marR="91425" marT="91425" marB="91425">
                    <a:lnR w="9525" cap="flat" cmpd="sng">
                      <a:solidFill>
                        <a:srgbClr val="9E9E9E"/>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2300"/>
                        <a:buFont typeface="Arial"/>
                        <a:buNone/>
                      </a:pPr>
                      <a:r>
                        <a:rPr lang="en" sz="2300" b="1" u="none" strike="noStrike" cap="none">
                          <a:solidFill>
                            <a:srgbClr val="6AA84F"/>
                          </a:solidFill>
                        </a:rPr>
                        <a:t>X*</a:t>
                      </a:r>
                      <a:endParaRPr sz="2300" b="1" u="none" strike="noStrike" cap="none">
                        <a:solidFill>
                          <a:srgbClr val="6AA84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 sz="2300" b="1" u="none" strike="noStrike" cap="none">
                          <a:solidFill>
                            <a:srgbClr val="6AA84F"/>
                          </a:solidFill>
                        </a:rPr>
                        <a:t>X*</a:t>
                      </a:r>
                      <a:endParaRPr sz="2300" b="1" u="none" strike="noStrike" cap="none">
                        <a:solidFill>
                          <a:srgbClr val="6AA84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 sz="2300" b="1" u="none" strike="noStrike" cap="none">
                          <a:solidFill>
                            <a:srgbClr val="6AA84F"/>
                          </a:solidFill>
                        </a:rPr>
                        <a:t>X*</a:t>
                      </a:r>
                      <a:endParaRPr sz="2300" b="1" u="none" strike="noStrike" cap="none">
                        <a:solidFill>
                          <a:srgbClr val="6AA84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endParaRPr sz="2300" b="1" u="none" strike="noStrike" cap="none">
                        <a:solidFill>
                          <a:srgbClr val="6AA84F"/>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2300"/>
                        <a:buFont typeface="Arial"/>
                        <a:buNone/>
                      </a:pPr>
                      <a:endParaRPr sz="2300" b="1" u="none" strike="noStrike" cap="none">
                        <a:solidFill>
                          <a:srgbClr val="6AA84F"/>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2300"/>
                        <a:buFont typeface="Arial"/>
                        <a:buNone/>
                      </a:pPr>
                      <a:r>
                        <a:rPr lang="en" sz="2300" b="1" u="none" strike="noStrike" cap="none">
                          <a:solidFill>
                            <a:srgbClr val="6AA84F"/>
                          </a:solidFill>
                        </a:rPr>
                        <a:t>X</a:t>
                      </a:r>
                      <a:endParaRPr sz="2300" b="1" u="none" strike="noStrike" cap="none">
                        <a:solidFill>
                          <a:srgbClr val="6AA84F"/>
                        </a:solidFill>
                      </a:endParaRPr>
                    </a:p>
                  </a:txBody>
                  <a:tcPr marL="91425" marR="91425" marT="91425" marB="91425"/>
                </a:tc>
                <a:extLst>
                  <a:ext uri="{0D108BD9-81ED-4DB2-BD59-A6C34878D82A}">
                    <a16:rowId xmlns:a16="http://schemas.microsoft.com/office/drawing/2014/main" val="10001"/>
                  </a:ext>
                </a:extLst>
              </a:tr>
              <a:tr h="294225">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GROW</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2300"/>
                        <a:buFont typeface="Arial"/>
                        <a:buNone/>
                      </a:pPr>
                      <a:r>
                        <a:rPr lang="en" sz="2300" b="1" u="none" strike="noStrike" cap="none">
                          <a:solidFill>
                            <a:srgbClr val="6AA84F"/>
                          </a:solidFill>
                        </a:rPr>
                        <a:t>X*</a:t>
                      </a:r>
                      <a:endParaRPr sz="2300" b="1" u="none" strike="noStrike" cap="none">
                        <a:solidFill>
                          <a:srgbClr val="6AA84F"/>
                        </a:solidFil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2300"/>
                        <a:buFont typeface="Arial"/>
                        <a:buNone/>
                      </a:pPr>
                      <a:r>
                        <a:rPr lang="en" sz="2300" b="1" u="none" strike="noStrike" cap="none">
                          <a:solidFill>
                            <a:srgbClr val="6AA84F"/>
                          </a:solidFill>
                        </a:rPr>
                        <a:t>X*</a:t>
                      </a:r>
                      <a:endParaRPr sz="2300" b="1" u="none" strike="noStrike" cap="none">
                        <a:solidFill>
                          <a:srgbClr val="6AA84F"/>
                        </a:solidFil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2300"/>
                        <a:buFont typeface="Arial"/>
                        <a:buNone/>
                      </a:pPr>
                      <a:r>
                        <a:rPr lang="en" sz="2300" b="1" u="none" strike="noStrike" cap="none">
                          <a:solidFill>
                            <a:srgbClr val="6AA84F"/>
                          </a:solidFill>
                        </a:rPr>
                        <a:t>X*</a:t>
                      </a:r>
                      <a:endParaRPr sz="2300" b="1" u="none" strike="noStrike" cap="none">
                        <a:solidFill>
                          <a:srgbClr val="6AA84F"/>
                        </a:solidFil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2300"/>
                        <a:buFont typeface="Arial"/>
                        <a:buNone/>
                      </a:pPr>
                      <a:endParaRPr sz="2300" b="1" u="none" strike="noStrike" cap="none">
                        <a:solidFill>
                          <a:srgbClr val="6AA84F"/>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2300"/>
                        <a:buFont typeface="Arial"/>
                        <a:buNone/>
                      </a:pPr>
                      <a:r>
                        <a:rPr lang="en" sz="2300" b="1" u="none" strike="noStrike" cap="none">
                          <a:solidFill>
                            <a:srgbClr val="6AA84F"/>
                          </a:solidFill>
                        </a:rPr>
                        <a:t>X</a:t>
                      </a:r>
                      <a:endParaRPr sz="2300" b="1" u="none" strike="noStrike" cap="none">
                        <a:solidFill>
                          <a:srgbClr val="6AA84F"/>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2300"/>
                        <a:buFont typeface="Arial"/>
                        <a:buNone/>
                      </a:pPr>
                      <a:endParaRPr sz="2300" b="1" u="none" strike="noStrike" cap="none">
                        <a:solidFill>
                          <a:srgbClr val="6AA84F"/>
                        </a:solidFill>
                      </a:endParaRPr>
                    </a:p>
                  </a:txBody>
                  <a:tcPr marL="91425" marR="91425" marT="91425" marB="91425"/>
                </a:tc>
                <a:extLst>
                  <a:ext uri="{0D108BD9-81ED-4DB2-BD59-A6C34878D82A}">
                    <a16:rowId xmlns:a16="http://schemas.microsoft.com/office/drawing/2014/main" val="10002"/>
                  </a:ext>
                </a:extLst>
              </a:tr>
              <a:tr h="655700">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ENGAGE</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2300"/>
                        <a:buFont typeface="Arial"/>
                        <a:buNone/>
                      </a:pPr>
                      <a:r>
                        <a:rPr lang="en" sz="2300" b="1" u="none" strike="noStrike" cap="none">
                          <a:solidFill>
                            <a:srgbClr val="6AA84F"/>
                          </a:solidFill>
                        </a:rPr>
                        <a:t>X*</a:t>
                      </a:r>
                      <a:endParaRPr sz="2300" b="1" u="none" strike="noStrike" cap="none">
                        <a:solidFill>
                          <a:srgbClr val="6AA84F"/>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2300"/>
                        <a:buFont typeface="Arial"/>
                        <a:buNone/>
                      </a:pPr>
                      <a:r>
                        <a:rPr lang="en" sz="2300" b="1" u="none" strike="noStrike" cap="none">
                          <a:solidFill>
                            <a:srgbClr val="6AA84F"/>
                          </a:solidFill>
                        </a:rPr>
                        <a:t>X*</a:t>
                      </a:r>
                      <a:endParaRPr sz="2300" b="1" u="none" strike="noStrike" cap="none">
                        <a:solidFill>
                          <a:srgbClr val="6AA84F"/>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2300"/>
                        <a:buFont typeface="Arial"/>
                        <a:buNone/>
                      </a:pPr>
                      <a:r>
                        <a:rPr lang="en" sz="2300" b="1" u="none" strike="noStrike" cap="none">
                          <a:solidFill>
                            <a:srgbClr val="6AA84F"/>
                          </a:solidFill>
                        </a:rPr>
                        <a:t>X*</a:t>
                      </a:r>
                      <a:endParaRPr sz="2300" b="1" u="none" strike="noStrike" cap="none">
                        <a:solidFill>
                          <a:srgbClr val="6AA84F"/>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2300"/>
                        <a:buFont typeface="Arial"/>
                        <a:buNone/>
                      </a:pPr>
                      <a:r>
                        <a:rPr lang="en" sz="2300" b="1" u="none" strike="noStrike" cap="none">
                          <a:solidFill>
                            <a:srgbClr val="6AA84F"/>
                          </a:solidFill>
                        </a:rPr>
                        <a:t>X</a:t>
                      </a:r>
                      <a:endParaRPr sz="2300" b="1" u="none" strike="noStrike" cap="none">
                        <a:solidFill>
                          <a:srgbClr val="6AA84F"/>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2300"/>
                        <a:buFont typeface="Arial"/>
                        <a:buNone/>
                      </a:pPr>
                      <a:endParaRPr sz="2300" b="1" u="none" strike="noStrike" cap="none">
                        <a:solidFill>
                          <a:srgbClr val="6AA84F"/>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2300"/>
                        <a:buFont typeface="Arial"/>
                        <a:buNone/>
                      </a:pPr>
                      <a:endParaRPr sz="2300" b="1" u="none" strike="noStrike" cap="none">
                        <a:solidFill>
                          <a:srgbClr val="6AA84F"/>
                        </a:solidFill>
                      </a:endParaRPr>
                    </a:p>
                  </a:txBody>
                  <a:tcPr marL="91425" marR="91425" marT="91425" marB="91425"/>
                </a:tc>
                <a:extLst>
                  <a:ext uri="{0D108BD9-81ED-4DB2-BD59-A6C34878D82A}">
                    <a16:rowId xmlns:a16="http://schemas.microsoft.com/office/drawing/2014/main" val="10003"/>
                  </a:ext>
                </a:extLst>
              </a:tr>
            </a:tbl>
          </a:graphicData>
        </a:graphic>
      </p:graphicFrame>
      <p:sp>
        <p:nvSpPr>
          <p:cNvPr id="93" name="Google Shape;93;p5"/>
          <p:cNvSpPr txBox="1">
            <a:spLocks noGrp="1"/>
          </p:cNvSpPr>
          <p:nvPr>
            <p:ph type="title"/>
          </p:nvPr>
        </p:nvSpPr>
        <p:spPr>
          <a:xfrm>
            <a:off x="547709" y="4308218"/>
            <a:ext cx="3477819" cy="298161"/>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213270"/>
              <a:buNone/>
            </a:pPr>
            <a:r>
              <a:rPr lang="en" sz="1687">
                <a:solidFill>
                  <a:srgbClr val="6AA84F"/>
                </a:solidFill>
                <a:latin typeface="Open Sans"/>
                <a:ea typeface="Open Sans"/>
                <a:cs typeface="Open Sans"/>
                <a:sym typeface="Open Sans"/>
              </a:rPr>
              <a:t>*-</a:t>
            </a:r>
            <a:r>
              <a:rPr lang="en" sz="1687" b="0">
                <a:solidFill>
                  <a:srgbClr val="222222"/>
                </a:solidFill>
                <a:latin typeface="Open Sans Light"/>
                <a:ea typeface="Open Sans Light"/>
                <a:cs typeface="Open Sans Light"/>
                <a:sym typeface="Open Sans Light"/>
              </a:rPr>
              <a:t>depends on the purpose</a:t>
            </a:r>
            <a:endParaRPr sz="1687" b="0">
              <a:solidFill>
                <a:srgbClr val="222222"/>
              </a:solidFill>
              <a:latin typeface="Open Sans Light"/>
              <a:ea typeface="Open Sans Light"/>
              <a:cs typeface="Open Sans Light"/>
              <a:sym typeface="Open Sans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8"/>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Common errors across 2023 applications-info</a:t>
            </a:r>
            <a:endParaRPr/>
          </a:p>
        </p:txBody>
      </p:sp>
      <p:sp>
        <p:nvSpPr>
          <p:cNvPr id="99" name="Google Shape;99;p8"/>
          <p:cNvSpPr txBox="1">
            <a:spLocks noGrp="1"/>
          </p:cNvSpPr>
          <p:nvPr>
            <p:ph type="body" idx="1"/>
          </p:nvPr>
        </p:nvSpPr>
        <p:spPr>
          <a:xfrm>
            <a:off x="311700" y="1266325"/>
            <a:ext cx="8520600" cy="3668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Clr>
                <a:srgbClr val="666666"/>
              </a:buClr>
              <a:buSzPts val="1800"/>
              <a:buFont typeface="Open Sans Light"/>
              <a:buChar char="●"/>
            </a:pPr>
            <a:r>
              <a:rPr lang="en">
                <a:solidFill>
                  <a:srgbClr val="434343"/>
                </a:solidFill>
                <a:latin typeface="Open Sans Light"/>
                <a:ea typeface="Open Sans Light"/>
                <a:cs typeface="Open Sans Light"/>
                <a:sym typeface="Open Sans Light"/>
              </a:rPr>
              <a:t>Missing information (missing uploads, not in English, incomplete answers)</a:t>
            </a:r>
            <a:endParaRPr>
              <a:solidFill>
                <a:srgbClr val="434343"/>
              </a:solidFill>
              <a:latin typeface="Open Sans Light"/>
              <a:ea typeface="Open Sans Light"/>
              <a:cs typeface="Open Sans Light"/>
              <a:sym typeface="Open Sans Light"/>
            </a:endParaRPr>
          </a:p>
          <a:p>
            <a:pPr marL="457200" lvl="0" indent="-342900" algn="l" rtl="0">
              <a:lnSpc>
                <a:spcPct val="115000"/>
              </a:lnSpc>
              <a:spcBef>
                <a:spcPts val="0"/>
              </a:spcBef>
              <a:spcAft>
                <a:spcPts val="0"/>
              </a:spcAft>
              <a:buClr>
                <a:srgbClr val="434343"/>
              </a:buClr>
              <a:buSzPts val="1800"/>
              <a:buFont typeface="Open Sans Light"/>
              <a:buChar char="●"/>
            </a:pPr>
            <a:r>
              <a:rPr lang="en">
                <a:solidFill>
                  <a:srgbClr val="434343"/>
                </a:solidFill>
                <a:latin typeface="Open Sans Light"/>
                <a:ea typeface="Open Sans Light"/>
                <a:cs typeface="Open Sans Light"/>
                <a:sym typeface="Open Sans Light"/>
              </a:rPr>
              <a:t>Statement of need was not clear or compelling</a:t>
            </a:r>
            <a:endParaRPr>
              <a:solidFill>
                <a:srgbClr val="434343"/>
              </a:solidFill>
              <a:latin typeface="Open Sans Light"/>
              <a:ea typeface="Open Sans Light"/>
              <a:cs typeface="Open Sans Light"/>
              <a:sym typeface="Open Sans Light"/>
            </a:endParaRPr>
          </a:p>
          <a:p>
            <a:pPr marL="457200" lvl="0" indent="-342900" algn="l" rtl="0">
              <a:lnSpc>
                <a:spcPct val="115000"/>
              </a:lnSpc>
              <a:spcBef>
                <a:spcPts val="0"/>
              </a:spcBef>
              <a:spcAft>
                <a:spcPts val="0"/>
              </a:spcAft>
              <a:buClr>
                <a:srgbClr val="666666"/>
              </a:buClr>
              <a:buSzPts val="1800"/>
              <a:buFont typeface="Open Sans Light"/>
              <a:buChar char="●"/>
            </a:pPr>
            <a:r>
              <a:rPr lang="en">
                <a:solidFill>
                  <a:srgbClr val="434343"/>
                </a:solidFill>
                <a:latin typeface="Open Sans Light"/>
                <a:ea typeface="Open Sans Light"/>
                <a:cs typeface="Open Sans Light"/>
                <a:sym typeface="Open Sans Light"/>
              </a:rPr>
              <a:t>Too many objectives, or objectives were not measurable or achievable</a:t>
            </a:r>
            <a:endParaRPr>
              <a:solidFill>
                <a:srgbClr val="434343"/>
              </a:solidFill>
              <a:latin typeface="Open Sans Light"/>
              <a:ea typeface="Open Sans Light"/>
              <a:cs typeface="Open Sans Light"/>
              <a:sym typeface="Open Sans Light"/>
            </a:endParaRPr>
          </a:p>
          <a:p>
            <a:pPr marL="457200" lvl="0" indent="-342900" algn="l" rtl="0">
              <a:lnSpc>
                <a:spcPct val="115000"/>
              </a:lnSpc>
              <a:spcBef>
                <a:spcPts val="0"/>
              </a:spcBef>
              <a:spcAft>
                <a:spcPts val="0"/>
              </a:spcAft>
              <a:buClr>
                <a:srgbClr val="666666"/>
              </a:buClr>
              <a:buSzPts val="1800"/>
              <a:buFont typeface="Open Sans Light"/>
              <a:buChar char="●"/>
            </a:pPr>
            <a:r>
              <a:rPr lang="en">
                <a:solidFill>
                  <a:srgbClr val="434343"/>
                </a:solidFill>
                <a:latin typeface="Open Sans Light"/>
                <a:ea typeface="Open Sans Light"/>
                <a:cs typeface="Open Sans Light"/>
                <a:sym typeface="Open Sans Light"/>
              </a:rPr>
              <a:t>Proposed activities were not described in a way that make them realistic and relevant</a:t>
            </a:r>
            <a:endParaRPr>
              <a:solidFill>
                <a:srgbClr val="434343"/>
              </a:solidFill>
              <a:latin typeface="Open Sans Light"/>
              <a:ea typeface="Open Sans Light"/>
              <a:cs typeface="Open Sans Light"/>
              <a:sym typeface="Open Sans Light"/>
            </a:endParaRPr>
          </a:p>
          <a:p>
            <a:pPr marL="457200" lvl="0" indent="-342900" algn="l" rtl="0">
              <a:lnSpc>
                <a:spcPct val="115000"/>
              </a:lnSpc>
              <a:spcBef>
                <a:spcPts val="0"/>
              </a:spcBef>
              <a:spcAft>
                <a:spcPts val="0"/>
              </a:spcAft>
              <a:buClr>
                <a:srgbClr val="434343"/>
              </a:buClr>
              <a:buSzPts val="1800"/>
              <a:buFont typeface="Open Sans Light"/>
              <a:buChar char="●"/>
            </a:pPr>
            <a:r>
              <a:rPr lang="en">
                <a:solidFill>
                  <a:srgbClr val="434343"/>
                </a:solidFill>
                <a:latin typeface="Open Sans Light"/>
                <a:ea typeface="Open Sans Light"/>
                <a:cs typeface="Open Sans Light"/>
                <a:sym typeface="Open Sans Light"/>
              </a:rPr>
              <a:t>Indicators were not relevant, or indicators were not measurable with time and resources allotted</a:t>
            </a:r>
            <a:endParaRPr>
              <a:solidFill>
                <a:srgbClr val="434343"/>
              </a:solidFill>
              <a:latin typeface="Open Sans Light"/>
              <a:ea typeface="Open Sans Light"/>
              <a:cs typeface="Open Sans Light"/>
              <a:sym typeface="Open Sans Light"/>
            </a:endParaRPr>
          </a:p>
          <a:p>
            <a:pPr marL="457200" lvl="0" indent="-342900" algn="l" rtl="0">
              <a:lnSpc>
                <a:spcPct val="115000"/>
              </a:lnSpc>
              <a:spcBef>
                <a:spcPts val="0"/>
              </a:spcBef>
              <a:spcAft>
                <a:spcPts val="0"/>
              </a:spcAft>
              <a:buClr>
                <a:srgbClr val="434343"/>
              </a:buClr>
              <a:buSzPts val="1800"/>
              <a:buFont typeface="Open Sans Light"/>
              <a:buChar char="●"/>
            </a:pPr>
            <a:r>
              <a:rPr lang="en">
                <a:solidFill>
                  <a:srgbClr val="434343"/>
                </a:solidFill>
                <a:latin typeface="Open Sans Light"/>
                <a:ea typeface="Open Sans Light"/>
                <a:cs typeface="Open Sans Light"/>
                <a:sym typeface="Open Sans Light"/>
              </a:rPr>
              <a:t>Application was not appropriate to the specific tier (BUILD, GROW or ENGAGE)</a:t>
            </a:r>
            <a:endParaRPr>
              <a:solidFill>
                <a:srgbClr val="434343"/>
              </a:solidFill>
              <a:latin typeface="Open Sans Light"/>
              <a:ea typeface="Open Sans Light"/>
              <a:cs typeface="Open Sans Light"/>
              <a:sym typeface="Open Sans Light"/>
            </a:endParaRPr>
          </a:p>
          <a:p>
            <a:pPr marL="0" lvl="0" indent="0" algn="l" rtl="0">
              <a:lnSpc>
                <a:spcPct val="115000"/>
              </a:lnSpc>
              <a:spcBef>
                <a:spcPts val="0"/>
              </a:spcBef>
              <a:spcAft>
                <a:spcPts val="0"/>
              </a:spcAft>
              <a:buNone/>
            </a:pPr>
            <a:endParaRPr>
              <a:solidFill>
                <a:srgbClr val="434343"/>
              </a:solidFill>
              <a:latin typeface="Open Sans Light"/>
              <a:ea typeface="Open Sans Light"/>
              <a:cs typeface="Open Sans Light"/>
              <a:sym typeface="Open Sans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2d15ae845bc_2_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rgbClr val="000000"/>
              </a:buClr>
              <a:buSzPct val="111111"/>
              <a:buFont typeface="Arial"/>
              <a:buNone/>
            </a:pPr>
            <a:r>
              <a:rPr lang="en"/>
              <a:t>Common errors across 2023 applications-linkages</a:t>
            </a:r>
            <a:endParaRPr/>
          </a:p>
        </p:txBody>
      </p:sp>
      <p:sp>
        <p:nvSpPr>
          <p:cNvPr id="105" name="Google Shape;105;g2d15ae845bc_2_0"/>
          <p:cNvSpPr txBox="1">
            <a:spLocks noGrp="1"/>
          </p:cNvSpPr>
          <p:nvPr>
            <p:ph type="body" idx="1"/>
          </p:nvPr>
        </p:nvSpPr>
        <p:spPr>
          <a:xfrm>
            <a:off x="173300" y="1263575"/>
            <a:ext cx="3510300" cy="36828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Activities were not aligned with stated need</a:t>
            </a:r>
            <a:endParaRPr/>
          </a:p>
          <a:p>
            <a:pPr marL="457200" lvl="0" indent="-342900" algn="l" rtl="0">
              <a:spcBef>
                <a:spcPts val="0"/>
              </a:spcBef>
              <a:spcAft>
                <a:spcPts val="0"/>
              </a:spcAft>
              <a:buSzPts val="1800"/>
              <a:buChar char="●"/>
            </a:pPr>
            <a:r>
              <a:rPr lang="en"/>
              <a:t>Capacities were not matched with activities</a:t>
            </a:r>
            <a:endParaRPr/>
          </a:p>
          <a:p>
            <a:pPr marL="457200" lvl="0" indent="-342900" algn="l" rtl="0">
              <a:spcBef>
                <a:spcPts val="0"/>
              </a:spcBef>
              <a:spcAft>
                <a:spcPts val="0"/>
              </a:spcAft>
              <a:buSzPts val="1800"/>
              <a:buChar char="●"/>
            </a:pPr>
            <a:r>
              <a:rPr lang="en"/>
              <a:t>Activities and objectives were misaligned</a:t>
            </a:r>
            <a:endParaRPr/>
          </a:p>
          <a:p>
            <a:pPr marL="457200" lvl="0" indent="-342900" algn="l" rtl="0">
              <a:spcBef>
                <a:spcPts val="0"/>
              </a:spcBef>
              <a:spcAft>
                <a:spcPts val="0"/>
              </a:spcAft>
              <a:buSzPts val="1800"/>
              <a:buChar char="●"/>
            </a:pPr>
            <a:r>
              <a:rPr lang="en"/>
              <a:t>Indicators, objectives and activities were also often not well connected</a:t>
            </a:r>
            <a:endParaRPr/>
          </a:p>
          <a:p>
            <a:pPr marL="457200" lvl="0" indent="-342900" algn="l" rtl="0">
              <a:spcBef>
                <a:spcPts val="0"/>
              </a:spcBef>
              <a:spcAft>
                <a:spcPts val="0"/>
              </a:spcAft>
              <a:buSzPts val="1800"/>
              <a:buChar char="●"/>
            </a:pPr>
            <a:r>
              <a:rPr lang="en"/>
              <a:t>Budgets or timelines were not clearly connected with activities</a:t>
            </a:r>
            <a:endParaRPr/>
          </a:p>
        </p:txBody>
      </p:sp>
      <p:sp>
        <p:nvSpPr>
          <p:cNvPr id="106" name="Google Shape;106;g2d15ae845bc_2_0"/>
          <p:cNvSpPr/>
          <p:nvPr/>
        </p:nvSpPr>
        <p:spPr>
          <a:xfrm>
            <a:off x="5883200" y="3693250"/>
            <a:ext cx="2639100" cy="707400"/>
          </a:xfrm>
          <a:prstGeom prst="roundRect">
            <a:avLst>
              <a:gd name="adj" fmla="val 16667"/>
            </a:avLst>
          </a:prstGeom>
          <a:solidFill>
            <a:schemeClr val="accent3"/>
          </a:solidFill>
          <a:ln w="9525" cap="flat" cmpd="sng">
            <a:solidFill>
              <a:srgbClr val="0E94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Open Sans"/>
                <a:ea typeface="Open Sans"/>
                <a:cs typeface="Open Sans"/>
                <a:sym typeface="Open Sans"/>
              </a:rPr>
              <a:t>Action Plan / Activities</a:t>
            </a:r>
            <a:endParaRPr>
              <a:latin typeface="Open Sans"/>
              <a:ea typeface="Open Sans"/>
              <a:cs typeface="Open Sans"/>
              <a:sym typeface="Open Sans"/>
            </a:endParaRPr>
          </a:p>
        </p:txBody>
      </p:sp>
      <p:sp>
        <p:nvSpPr>
          <p:cNvPr id="107" name="Google Shape;107;g2d15ae845bc_2_0"/>
          <p:cNvSpPr/>
          <p:nvPr/>
        </p:nvSpPr>
        <p:spPr>
          <a:xfrm>
            <a:off x="3598125" y="2469675"/>
            <a:ext cx="1547100" cy="766800"/>
          </a:xfrm>
          <a:prstGeom prst="round2DiagRect">
            <a:avLst>
              <a:gd name="adj1" fmla="val 16667"/>
              <a:gd name="adj2" fmla="val 0"/>
            </a:avLst>
          </a:prstGeom>
          <a:solidFill>
            <a:schemeClr val="dk1"/>
          </a:solidFill>
          <a:ln w="9525" cap="flat" cmpd="sng">
            <a:solidFill>
              <a:srgbClr val="0E94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Open Sans"/>
                <a:ea typeface="Open Sans"/>
                <a:cs typeface="Open Sans"/>
                <a:sym typeface="Open Sans"/>
              </a:rPr>
              <a:t>Organizational Capacities</a:t>
            </a:r>
            <a:endParaRPr>
              <a:latin typeface="Open Sans"/>
              <a:ea typeface="Open Sans"/>
              <a:cs typeface="Open Sans"/>
              <a:sym typeface="Open Sans"/>
            </a:endParaRPr>
          </a:p>
        </p:txBody>
      </p:sp>
      <p:sp>
        <p:nvSpPr>
          <p:cNvPr id="108" name="Google Shape;108;g2d15ae845bc_2_0"/>
          <p:cNvSpPr/>
          <p:nvPr/>
        </p:nvSpPr>
        <p:spPr>
          <a:xfrm>
            <a:off x="3798450" y="3611150"/>
            <a:ext cx="1547100" cy="985200"/>
          </a:xfrm>
          <a:prstGeom prst="ellipse">
            <a:avLst/>
          </a:prstGeom>
          <a:solidFill>
            <a:srgbClr val="A2C4C9"/>
          </a:solidFill>
          <a:ln w="9525" cap="flat" cmpd="sng">
            <a:solidFill>
              <a:srgbClr val="0E94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Open Sans"/>
                <a:ea typeface="Open Sans"/>
                <a:cs typeface="Open Sans"/>
                <a:sym typeface="Open Sans"/>
              </a:rPr>
              <a:t>Timeline &amp; Budget</a:t>
            </a:r>
            <a:endParaRPr>
              <a:latin typeface="Open Sans"/>
              <a:ea typeface="Open Sans"/>
              <a:cs typeface="Open Sans"/>
              <a:sym typeface="Open Sans"/>
            </a:endParaRPr>
          </a:p>
        </p:txBody>
      </p:sp>
      <p:sp>
        <p:nvSpPr>
          <p:cNvPr id="109" name="Google Shape;109;g2d15ae845bc_2_0"/>
          <p:cNvSpPr/>
          <p:nvPr/>
        </p:nvSpPr>
        <p:spPr>
          <a:xfrm>
            <a:off x="6215675" y="1247475"/>
            <a:ext cx="1827300" cy="1044600"/>
          </a:xfrm>
          <a:prstGeom prst="round2SameRect">
            <a:avLst>
              <a:gd name="adj1" fmla="val 16667"/>
              <a:gd name="adj2" fmla="val 0"/>
            </a:avLst>
          </a:prstGeom>
          <a:solidFill>
            <a:srgbClr val="D9EAD3"/>
          </a:solidFill>
          <a:ln w="9525" cap="flat" cmpd="sng">
            <a:solidFill>
              <a:srgbClr val="0E94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Open Sans"/>
                <a:ea typeface="Open Sans"/>
                <a:cs typeface="Open Sans"/>
                <a:sym typeface="Open Sans"/>
              </a:rPr>
              <a:t>Statement of Need / Problem</a:t>
            </a:r>
            <a:endParaRPr>
              <a:latin typeface="Open Sans"/>
              <a:ea typeface="Open Sans"/>
              <a:cs typeface="Open Sans"/>
              <a:sym typeface="Open Sans"/>
            </a:endParaRPr>
          </a:p>
        </p:txBody>
      </p:sp>
      <p:sp>
        <p:nvSpPr>
          <p:cNvPr id="110" name="Google Shape;110;g2d15ae845bc_2_0"/>
          <p:cNvSpPr/>
          <p:nvPr/>
        </p:nvSpPr>
        <p:spPr>
          <a:xfrm>
            <a:off x="5317675" y="2732525"/>
            <a:ext cx="2535000" cy="581700"/>
          </a:xfrm>
          <a:prstGeom prst="snipRoundRect">
            <a:avLst>
              <a:gd name="adj1" fmla="val 16667"/>
              <a:gd name="adj2" fmla="val 16667"/>
            </a:avLst>
          </a:prstGeom>
          <a:solidFill>
            <a:srgbClr val="6AA84F"/>
          </a:solidFill>
          <a:ln w="9525" cap="flat" cmpd="sng">
            <a:solidFill>
              <a:srgbClr val="0E94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Open Sans"/>
                <a:ea typeface="Open Sans"/>
                <a:cs typeface="Open Sans"/>
                <a:sym typeface="Open Sans"/>
              </a:rPr>
              <a:t>Objectives  / indicators</a:t>
            </a:r>
            <a:endParaRPr>
              <a:latin typeface="Open Sans"/>
              <a:ea typeface="Open Sans"/>
              <a:cs typeface="Open Sans"/>
              <a:sym typeface="Open Sans"/>
            </a:endParaRPr>
          </a:p>
        </p:txBody>
      </p:sp>
      <p:sp>
        <p:nvSpPr>
          <p:cNvPr id="111" name="Google Shape;111;g2d15ae845bc_2_0"/>
          <p:cNvSpPr/>
          <p:nvPr/>
        </p:nvSpPr>
        <p:spPr>
          <a:xfrm>
            <a:off x="6577200" y="2292100"/>
            <a:ext cx="82200" cy="440400"/>
          </a:xfrm>
          <a:prstGeom prst="upDownArrow">
            <a:avLst>
              <a:gd name="adj1" fmla="val 50000"/>
              <a:gd name="adj2" fmla="val 50000"/>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12" name="Google Shape;112;g2d15ae845bc_2_0"/>
          <p:cNvSpPr/>
          <p:nvPr/>
        </p:nvSpPr>
        <p:spPr>
          <a:xfrm>
            <a:off x="7929025" y="2292100"/>
            <a:ext cx="128400" cy="1401300"/>
          </a:xfrm>
          <a:prstGeom prst="upDownArrow">
            <a:avLst>
              <a:gd name="adj1" fmla="val 50000"/>
              <a:gd name="adj2" fmla="val 50000"/>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13" name="Google Shape;113;g2d15ae845bc_2_0"/>
          <p:cNvSpPr/>
          <p:nvPr/>
        </p:nvSpPr>
        <p:spPr>
          <a:xfrm>
            <a:off x="7046375" y="3252850"/>
            <a:ext cx="82200" cy="440400"/>
          </a:xfrm>
          <a:prstGeom prst="upDownArrow">
            <a:avLst>
              <a:gd name="adj1" fmla="val 50000"/>
              <a:gd name="adj2" fmla="val 50000"/>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14" name="Google Shape;114;g2d15ae845bc_2_0"/>
          <p:cNvSpPr/>
          <p:nvPr/>
        </p:nvSpPr>
        <p:spPr>
          <a:xfrm rot="2698862">
            <a:off x="4798799" y="3616636"/>
            <a:ext cx="1281702" cy="85277"/>
          </a:xfrm>
          <a:prstGeom prst="rightArrow">
            <a:avLst>
              <a:gd name="adj1" fmla="val 70955"/>
              <a:gd name="adj2" fmla="val 50000"/>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15" name="Google Shape;115;g2d15ae845bc_2_0"/>
          <p:cNvSpPr/>
          <p:nvPr/>
        </p:nvSpPr>
        <p:spPr>
          <a:xfrm rot="3665">
            <a:off x="5345552" y="4065248"/>
            <a:ext cx="562800" cy="123300"/>
          </a:xfrm>
          <a:prstGeom prst="rightArrow">
            <a:avLst>
              <a:gd name="adj1" fmla="val 50000"/>
              <a:gd name="adj2" fmla="val 50000"/>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7"/>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What issues do NOT get a markdown during review</a:t>
            </a:r>
            <a:endParaRPr/>
          </a:p>
        </p:txBody>
      </p:sp>
      <p:sp>
        <p:nvSpPr>
          <p:cNvPr id="121" name="Google Shape;121;p7"/>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Clr>
                <a:srgbClr val="666666"/>
              </a:buClr>
              <a:buSzPts val="1800"/>
              <a:buFont typeface="Open Sans Light"/>
              <a:buChar char="●"/>
            </a:pPr>
            <a:r>
              <a:rPr lang="en">
                <a:latin typeface="Open Sans Light"/>
                <a:ea typeface="Open Sans Light"/>
                <a:cs typeface="Open Sans Light"/>
                <a:sym typeface="Open Sans Light"/>
              </a:rPr>
              <a:t>Incorrect spelling or grammar is not marked down, as long as the ideas are clear. Lack of English language proficiency is not marked down as long as the ideas are clear.</a:t>
            </a:r>
            <a:endParaRPr>
              <a:latin typeface="Open Sans Light"/>
              <a:ea typeface="Open Sans Light"/>
              <a:cs typeface="Open Sans Light"/>
              <a:sym typeface="Open Sans Light"/>
            </a:endParaRPr>
          </a:p>
          <a:p>
            <a:pPr marL="457200" lvl="0" indent="-342900" algn="l" rtl="0">
              <a:lnSpc>
                <a:spcPct val="115000"/>
              </a:lnSpc>
              <a:spcBef>
                <a:spcPts val="0"/>
              </a:spcBef>
              <a:spcAft>
                <a:spcPts val="0"/>
              </a:spcAft>
              <a:buClr>
                <a:srgbClr val="666666"/>
              </a:buClr>
              <a:buSzPts val="1800"/>
              <a:buFont typeface="Open Sans Light"/>
              <a:buChar char="●"/>
            </a:pPr>
            <a:r>
              <a:rPr lang="en">
                <a:latin typeface="Open Sans Light"/>
                <a:ea typeface="Open Sans Light"/>
                <a:cs typeface="Open Sans Light"/>
                <a:sym typeface="Open Sans Light"/>
              </a:rPr>
              <a:t>It’s okay to not answer questions marked “optional” in the application</a:t>
            </a:r>
            <a:br>
              <a:rPr lang="en">
                <a:latin typeface="Open Sans Light"/>
                <a:ea typeface="Open Sans Light"/>
                <a:cs typeface="Open Sans Light"/>
                <a:sym typeface="Open Sans Light"/>
              </a:rPr>
            </a:br>
            <a:endParaRPr>
              <a:latin typeface="Open Sans Light"/>
              <a:ea typeface="Open Sans Light"/>
              <a:cs typeface="Open Sans Light"/>
              <a:sym typeface="Open Sans Light"/>
            </a:endParaRPr>
          </a:p>
          <a:p>
            <a:pPr marL="457200" lvl="0" indent="0" algn="l" rtl="0">
              <a:lnSpc>
                <a:spcPct val="115000"/>
              </a:lnSpc>
              <a:spcBef>
                <a:spcPts val="0"/>
              </a:spcBef>
              <a:spcAft>
                <a:spcPts val="0"/>
              </a:spcAft>
              <a:buNone/>
            </a:pPr>
            <a:r>
              <a:rPr lang="en">
                <a:latin typeface="Open Sans Light"/>
                <a:ea typeface="Open Sans Light"/>
                <a:cs typeface="Open Sans Light"/>
                <a:sym typeface="Open Sans Light"/>
              </a:rPr>
              <a:t>NOTE: While the sections of the applications are the same for BUILD, GROW and ENGAGE, the specific questions within them will vary. Also, how many points each question is worth will vary</a:t>
            </a:r>
            <a:endParaRPr>
              <a:latin typeface="Open Sans Light"/>
              <a:ea typeface="Open Sans Light"/>
              <a:cs typeface="Open Sans Light"/>
              <a:sym typeface="Open Sans Light"/>
            </a:endParaRPr>
          </a:p>
          <a:p>
            <a:pPr marL="457200" lvl="0" indent="0" algn="l" rtl="0">
              <a:lnSpc>
                <a:spcPct val="115000"/>
              </a:lnSpc>
              <a:spcBef>
                <a:spcPts val="0"/>
              </a:spcBef>
              <a:spcAft>
                <a:spcPts val="0"/>
              </a:spcAft>
              <a:buSzPts val="1800"/>
              <a:buNone/>
            </a:pPr>
            <a:endParaRPr>
              <a:latin typeface="Open Sans Light"/>
              <a:ea typeface="Open Sans Light"/>
              <a:cs typeface="Open Sans Light"/>
              <a:sym typeface="Open Sans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9"/>
          <p:cNvSpPr txBox="1">
            <a:spLocks noGrp="1"/>
          </p:cNvSpPr>
          <p:nvPr>
            <p:ph type="title"/>
          </p:nvPr>
        </p:nvSpPr>
        <p:spPr>
          <a:xfrm>
            <a:off x="311700" y="212200"/>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IFCN Community Opportunities Grant Portal</a:t>
            </a:r>
            <a:endParaRPr/>
          </a:p>
        </p:txBody>
      </p:sp>
      <p:pic>
        <p:nvPicPr>
          <p:cNvPr id="127" name="Google Shape;127;p9"/>
          <p:cNvPicPr preferRelativeResize="0"/>
          <p:nvPr/>
        </p:nvPicPr>
        <p:blipFill>
          <a:blip r:embed="rId3">
            <a:alphaModFix/>
          </a:blip>
          <a:stretch>
            <a:fillRect/>
          </a:stretch>
        </p:blipFill>
        <p:spPr>
          <a:xfrm>
            <a:off x="251775" y="865852"/>
            <a:ext cx="6190899" cy="4072298"/>
          </a:xfrm>
          <a:prstGeom prst="rect">
            <a:avLst/>
          </a:prstGeom>
          <a:noFill/>
          <a:ln>
            <a:noFill/>
          </a:ln>
        </p:spPr>
      </p:pic>
      <p:pic>
        <p:nvPicPr>
          <p:cNvPr id="128" name="Google Shape;128;p9"/>
          <p:cNvPicPr preferRelativeResize="0"/>
          <p:nvPr/>
        </p:nvPicPr>
        <p:blipFill>
          <a:blip r:embed="rId4">
            <a:alphaModFix/>
          </a:blip>
          <a:stretch>
            <a:fillRect/>
          </a:stretch>
        </p:blipFill>
        <p:spPr>
          <a:xfrm rot="-267374">
            <a:off x="2532115" y="1301245"/>
            <a:ext cx="6154420" cy="708960"/>
          </a:xfrm>
          <a:prstGeom prst="rect">
            <a:avLst/>
          </a:prstGeom>
          <a:noFill/>
          <a:ln w="28575" cap="flat" cmpd="sng">
            <a:solidFill>
              <a:srgbClr val="38761D"/>
            </a:solidFill>
            <a:prstDash val="solid"/>
            <a:round/>
            <a:headEnd type="none" w="sm" len="sm"/>
            <a:tailEnd type="none" w="sm" len="sm"/>
          </a:ln>
          <a:effectLst>
            <a:outerShdw blurRad="57150" dist="123825" dir="1740000" algn="bl" rotWithShape="0">
              <a:srgbClr val="000000">
                <a:alpha val="50000"/>
              </a:srgbClr>
            </a:outerShdw>
          </a:effectLst>
        </p:spPr>
      </p:pic>
      <p:pic>
        <p:nvPicPr>
          <p:cNvPr id="129" name="Google Shape;129;p9"/>
          <p:cNvPicPr preferRelativeResize="0"/>
          <p:nvPr/>
        </p:nvPicPr>
        <p:blipFill>
          <a:blip r:embed="rId5">
            <a:alphaModFix/>
          </a:blip>
          <a:stretch>
            <a:fillRect/>
          </a:stretch>
        </p:blipFill>
        <p:spPr>
          <a:xfrm rot="-292716">
            <a:off x="3235198" y="2625367"/>
            <a:ext cx="5518703" cy="635741"/>
          </a:xfrm>
          <a:prstGeom prst="rect">
            <a:avLst/>
          </a:prstGeom>
          <a:noFill/>
          <a:ln w="28575" cap="flat" cmpd="sng">
            <a:solidFill>
              <a:srgbClr val="38761D"/>
            </a:solidFill>
            <a:prstDash val="solid"/>
            <a:round/>
            <a:headEnd type="none" w="sm" len="sm"/>
            <a:tailEnd type="none" w="sm" len="sm"/>
          </a:ln>
          <a:effectLst>
            <a:outerShdw blurRad="57150" dist="123825" dir="2040000" algn="bl" rotWithShape="0">
              <a:srgbClr val="000000">
                <a:alpha val="50000"/>
              </a:srgbClr>
            </a:outerShdw>
          </a:effectLst>
        </p:spPr>
      </p:pic>
      <p:pic>
        <p:nvPicPr>
          <p:cNvPr id="130" name="Google Shape;130;p9"/>
          <p:cNvPicPr preferRelativeResize="0"/>
          <p:nvPr/>
        </p:nvPicPr>
        <p:blipFill>
          <a:blip r:embed="rId6">
            <a:alphaModFix/>
          </a:blip>
          <a:stretch>
            <a:fillRect/>
          </a:stretch>
        </p:blipFill>
        <p:spPr>
          <a:xfrm rot="-263232">
            <a:off x="3393130" y="4000819"/>
            <a:ext cx="5530216" cy="598262"/>
          </a:xfrm>
          <a:prstGeom prst="rect">
            <a:avLst/>
          </a:prstGeom>
          <a:noFill/>
          <a:ln w="28575" cap="flat" cmpd="sng">
            <a:solidFill>
              <a:srgbClr val="38761D"/>
            </a:solidFill>
            <a:prstDash val="solid"/>
            <a:round/>
            <a:headEnd type="none" w="sm" len="sm"/>
            <a:tailEnd type="none" w="sm" len="sm"/>
          </a:ln>
          <a:effectLst>
            <a:outerShdw blurRad="57150" dist="104775" dir="84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7A39A"/>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3269</Words>
  <Application>Microsoft Macintosh PowerPoint</Application>
  <PresentationFormat>On-screen Show (16:9)</PresentationFormat>
  <Paragraphs>204</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Open Sans Light</vt:lpstr>
      <vt:lpstr>Roboto</vt:lpstr>
      <vt:lpstr>Open Sans</vt:lpstr>
      <vt:lpstr>Arial</vt:lpstr>
      <vt:lpstr>PT Sans Narrow</vt:lpstr>
      <vt:lpstr>Tropic</vt:lpstr>
      <vt:lpstr>International Fact Checking Network (IFCN)  Global Fact Check Fund (GFCF)  2023 Feedback and Q&amp;A</vt:lpstr>
      <vt:lpstr>Agenda</vt:lpstr>
      <vt:lpstr>Overview of IFCN Global Fact Check Fund (GFCF)</vt:lpstr>
      <vt:lpstr>2023-2025 Tiers: BUILD, GROW and ENGAGE</vt:lpstr>
      <vt:lpstr>General Examples of Grant Tier Activities</vt:lpstr>
      <vt:lpstr>Common errors across 2023 applications-info</vt:lpstr>
      <vt:lpstr>Common errors across 2023 applications-linkages</vt:lpstr>
      <vt:lpstr>What issues do NOT get a markdown during review</vt:lpstr>
      <vt:lpstr>IFCN Community Opportunities Grant Portal</vt:lpstr>
      <vt:lpstr>Section: Executive Summary</vt:lpstr>
      <vt:lpstr>Section: Statement of Need</vt:lpstr>
      <vt:lpstr>Section: Organizational Capacity</vt:lpstr>
      <vt:lpstr>Section: Action Plan</vt:lpstr>
      <vt:lpstr>Section: Monitoring and Evaluation (M&amp;E)</vt:lpstr>
      <vt:lpstr>Section: Activity Timeline </vt:lpstr>
      <vt:lpstr>Section: Activity Timeline</vt:lpstr>
      <vt:lpstr>Section: Proposal Budget</vt:lpstr>
      <vt:lpstr>Section: Proposal Budget </vt:lpstr>
      <vt:lpstr>Grant Application to Award Timeline </vt:lpstr>
      <vt:lpstr>Resources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Fact Checking Network (IFCN)  Global Fact Check Fund (GFCF)  2023 Feedback and Q&amp;A</dc:title>
  <cp:lastModifiedBy>Arina Lekht</cp:lastModifiedBy>
  <cp:revision>1</cp:revision>
  <dcterms:modified xsi:type="dcterms:W3CDTF">2024-05-08T15:09:30Z</dcterms:modified>
</cp:coreProperties>
</file>